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Override PartName="/ppt/theme/themeOverride3.xml" ContentType="application/vnd.openxmlformats-officedocument.themeOverr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theme/themeOverride2.xml" ContentType="application/vnd.openxmlformats-officedocument.themeOverr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0"/>
  </p:notesMasterIdLst>
  <p:sldIdLst>
    <p:sldId id="257" r:id="rId2"/>
    <p:sldId id="308" r:id="rId3"/>
    <p:sldId id="307" r:id="rId4"/>
    <p:sldId id="310" r:id="rId5"/>
    <p:sldId id="356" r:id="rId6"/>
    <p:sldId id="355" r:id="rId7"/>
    <p:sldId id="400" r:id="rId8"/>
    <p:sldId id="401" r:id="rId9"/>
    <p:sldId id="402" r:id="rId10"/>
    <p:sldId id="309" r:id="rId11"/>
    <p:sldId id="259" r:id="rId12"/>
    <p:sldId id="260" r:id="rId13"/>
    <p:sldId id="261" r:id="rId14"/>
    <p:sldId id="262" r:id="rId15"/>
    <p:sldId id="263" r:id="rId16"/>
    <p:sldId id="264" r:id="rId17"/>
    <p:sldId id="265" r:id="rId18"/>
    <p:sldId id="447" r:id="rId19"/>
    <p:sldId id="518" r:id="rId20"/>
    <p:sldId id="519" r:id="rId21"/>
    <p:sldId id="520" r:id="rId22"/>
    <p:sldId id="521" r:id="rId23"/>
    <p:sldId id="522" r:id="rId24"/>
    <p:sldId id="523" r:id="rId25"/>
    <p:sldId id="524" r:id="rId26"/>
    <p:sldId id="525" r:id="rId27"/>
    <p:sldId id="526" r:id="rId28"/>
    <p:sldId id="527" r:id="rId29"/>
    <p:sldId id="528" r:id="rId30"/>
    <p:sldId id="529" r:id="rId31"/>
    <p:sldId id="530" r:id="rId32"/>
    <p:sldId id="531" r:id="rId33"/>
    <p:sldId id="532" r:id="rId34"/>
    <p:sldId id="533" r:id="rId35"/>
    <p:sldId id="534" r:id="rId36"/>
    <p:sldId id="535" r:id="rId37"/>
    <p:sldId id="536" r:id="rId38"/>
    <p:sldId id="537" r:id="rId39"/>
    <p:sldId id="538" r:id="rId40"/>
    <p:sldId id="539" r:id="rId41"/>
    <p:sldId id="540" r:id="rId42"/>
    <p:sldId id="541" r:id="rId43"/>
    <p:sldId id="546" r:id="rId44"/>
    <p:sldId id="542" r:id="rId45"/>
    <p:sldId id="543" r:id="rId46"/>
    <p:sldId id="544" r:id="rId47"/>
    <p:sldId id="545" r:id="rId48"/>
    <p:sldId id="551" r:id="rId49"/>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699"/>
    <p:restoredTop sz="94660"/>
  </p:normalViewPr>
  <p:slideViewPr>
    <p:cSldViewPr showGuides="1">
      <p:cViewPr varScale="1">
        <p:scale>
          <a:sx n="84" d="100"/>
          <a:sy n="84" d="100"/>
        </p:scale>
        <p:origin x="-1104" y="-78"/>
      </p:cViewPr>
      <p:guideLst>
        <p:guide orient="horz" pos="2160"/>
        <p:guide pos="2838"/>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1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881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881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104881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p>
        </p:txBody>
      </p:sp>
      <p:sp>
        <p:nvSpPr>
          <p:cNvPr id="104881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881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p>
            <a:pPr lvl="0" algn="r" eaLnBrk="1" hangingPunct="1"/>
            <a:fld id="{9A0DB2DC-4C9A-4742-B13C-FB6460FD3503}" type="slidenum">
              <a:rPr lang="zh-CN" altLang="en-US" sz="1200" dirty="0"/>
              <a:pPr lvl="0" algn="r" eaLnBrk="1" hangingPunct="1"/>
              <a:t>‹#›</a:t>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幻灯片图像占位符 1"/>
          <p:cNvSpPr>
            <a:spLocks noGrp="1" noRot="1" noChangeAspect="1" noTextEdit="1"/>
          </p:cNvSpPr>
          <p:nvPr>
            <p:ph type="sldImg"/>
          </p:nvPr>
        </p:nvSpPr>
        <p:spPr>
          <a:ln>
            <a:solidFill>
              <a:srgbClr val="000000">
                <a:alpha val="100000"/>
              </a:srgbClr>
            </a:solidFill>
            <a:miter lim="800000"/>
          </a:ln>
        </p:spPr>
      </p:sp>
      <p:sp>
        <p:nvSpPr>
          <p:cNvPr id="1048609" name="备注占位符 2"/>
          <p:cNvSpPr>
            <a:spLocks noGrp="1"/>
          </p:cNvSpPr>
          <p:nvPr>
            <p:ph type="body" idx="1"/>
          </p:nvPr>
        </p:nvSpPr>
        <p:spPr>
          <a:noFill/>
          <a:ln>
            <a:noFill/>
          </a:ln>
        </p:spPr>
        <p:txBody>
          <a:bodyPr wrap="square" lIns="91440" tIns="45720" rIns="91440" bIns="45720" anchor="t"/>
          <a:lstStyle/>
          <a:p>
            <a:pPr lvl="0" eaLnBrk="1" hangingPunct="1">
              <a:spcBef>
                <a:spcPct val="0"/>
              </a:spcBef>
            </a:pPr>
            <a:r>
              <a:rPr lang="zh-CN" altLang="en-US" dirty="0"/>
              <a:t>各怀鬼胎</a:t>
            </a:r>
          </a:p>
        </p:txBody>
      </p:sp>
      <p:sp>
        <p:nvSpPr>
          <p:cNvPr id="1048610"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pPr lvl="0" algn="r" eaLnBrk="1" hangingPunct="1"/>
              <a:t>14</a:t>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2">
        <a:schemeClr val="bg2"/>
      </p:bgRef>
    </p:bg>
    <p:spTree>
      <p:nvGrpSpPr>
        <p:cNvPr id="1" name=""/>
        <p:cNvGrpSpPr/>
        <p:nvPr/>
      </p:nvGrpSpPr>
      <p:grpSpPr>
        <a:xfrm>
          <a:off x="0" y="0"/>
          <a:ext cx="0" cy="0"/>
          <a:chOff x="0" y="0"/>
          <a:chExt cx="0" cy="0"/>
        </a:xfrm>
      </p:grpSpPr>
      <p:sp>
        <p:nvSpPr>
          <p:cNvPr id="1048592" name="标题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smtClean="0"/>
              <a:t>单击此处编辑母版标题样式</a:t>
            </a:r>
            <a:endParaRPr lang="en-US"/>
          </a:p>
        </p:txBody>
      </p:sp>
      <p:sp>
        <p:nvSpPr>
          <p:cNvPr id="1048593" name="副标题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a:p>
        </p:txBody>
      </p:sp>
      <p:sp>
        <p:nvSpPr>
          <p:cNvPr id="1048594" name="日期占位符 29"/>
          <p:cNvSpPr>
            <a:spLocks noGrp="1"/>
          </p:cNvSpPr>
          <p:nvPr>
            <p:ph type="dt" sz="half" idx="2"/>
          </p:nvPr>
        </p:nvSpPr>
        <p:spPr>
          <a:xfrm>
            <a:off x="457200" y="6356350"/>
            <a:ext cx="2133600" cy="365125"/>
          </a:xfrm>
          <a:prstGeom prst="rect">
            <a:avLst/>
          </a:prstGeom>
        </p:spPr>
        <p:txBody>
          <a:bodyPr vert="horz" lIns="0" tIns="0" rIns="0" bIns="0" anchor="b"/>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chemeClr val="tx2">
                  <a:shade val="90000"/>
                </a:schemeClr>
              </a:solidFill>
              <a:effectLst/>
              <a:uLnTx/>
              <a:uFillTx/>
              <a:latin typeface="Arial" panose="020B0604020202020204" pitchFamily="34" charset="0"/>
              <a:ea typeface="宋体" panose="02010600030101010101" pitchFamily="2" charset="-122"/>
              <a:cs typeface="+mn-cs"/>
            </a:endParaRPr>
          </a:p>
        </p:txBody>
      </p:sp>
      <p:sp>
        <p:nvSpPr>
          <p:cNvPr id="1048595" name="页脚占位符 18"/>
          <p:cNvSpPr>
            <a:spLocks noGrp="1"/>
          </p:cNvSpPr>
          <p:nvPr>
            <p:ph type="ftr" sz="quarter" idx="3"/>
          </p:nvPr>
        </p:nvSpPr>
        <p:spPr>
          <a:xfrm>
            <a:off x="2667000" y="6356350"/>
            <a:ext cx="3352800" cy="365125"/>
          </a:xfrm>
          <a:prstGeom prst="rect">
            <a:avLst/>
          </a:prstGeom>
        </p:spPr>
        <p:txBody>
          <a:bodyPr vert="horz" lIns="0" tIns="0" rIns="0" bIns="0" anchor="b"/>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chemeClr val="tx2">
                  <a:shade val="90000"/>
                </a:schemeClr>
              </a:solidFill>
              <a:effectLst/>
              <a:uLnTx/>
              <a:uFillTx/>
              <a:latin typeface="Arial" panose="020B0604020202020204" pitchFamily="34" charset="0"/>
              <a:ea typeface="宋体" panose="02010600030101010101" pitchFamily="2" charset="-122"/>
              <a:cs typeface="+mn-cs"/>
            </a:endParaRPr>
          </a:p>
        </p:txBody>
      </p:sp>
      <p:sp>
        <p:nvSpPr>
          <p:cNvPr id="1048596" name="灯片编号占位符 26"/>
          <p:cNvSpPr>
            <a:spLocks noGrp="1"/>
          </p:cNvSpPr>
          <p:nvPr>
            <p:ph type="sldNum" sz="quarter" idx="4"/>
          </p:nvPr>
        </p:nvSpPr>
        <p:spPr>
          <a:xfrm>
            <a:off x="7924800" y="6356350"/>
            <a:ext cx="762000" cy="365125"/>
          </a:xfrm>
          <a:prstGeom prst="rect">
            <a:avLst/>
          </a:prstGeom>
        </p:spPr>
        <p:txBody>
          <a:bodyPr vert="horz" lIns="0" tIns="0" rIns="0" bIns="0" anchor="b"/>
          <a:lstStyle/>
          <a:p>
            <a:pPr algn="r"/>
            <a:fld id="{9A0DB2DC-4C9A-4742-B13C-FB6460FD3503}" type="slidenum">
              <a:rPr lang="en-US" altLang="zh-CN" dirty="0">
                <a:solidFill>
                  <a:srgbClr val="D1EAEE"/>
                </a:solidFill>
              </a:rPr>
              <a:pPr algn="r"/>
              <a:t>‹#›</a:t>
            </a:fld>
            <a:endParaRPr lang="en-US" altLang="zh-CN" dirty="0">
              <a:solidFill>
                <a:srgbClr val="D1EAEE"/>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782" name="标题 1"/>
          <p:cNvSpPr>
            <a:spLocks noGrp="1"/>
          </p:cNvSpPr>
          <p:nvPr>
            <p:ph type="title"/>
          </p:nvPr>
        </p:nvSpPr>
        <p:spPr/>
        <p:txBody>
          <a:bodyPr/>
          <a:lstStyle/>
          <a:p>
            <a:r>
              <a:rPr lang="zh-CN" altLang="en-US" smtClean="0"/>
              <a:t>单击此处编辑母版标题样式</a:t>
            </a:r>
            <a:endParaRPr lang="en-US"/>
          </a:p>
        </p:txBody>
      </p:sp>
      <p:sp>
        <p:nvSpPr>
          <p:cNvPr id="104878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104878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chemeClr val="tx2">
                  <a:shade val="90000"/>
                </a:schemeClr>
              </a:solidFill>
              <a:effectLst/>
              <a:uLnTx/>
              <a:uFillTx/>
              <a:latin typeface="Arial" panose="020B0604020202020204" pitchFamily="34" charset="0"/>
              <a:ea typeface="宋体" panose="02010600030101010101" pitchFamily="2" charset="-122"/>
              <a:cs typeface="+mn-cs"/>
            </a:endParaRPr>
          </a:p>
        </p:txBody>
      </p:sp>
      <p:sp>
        <p:nvSpPr>
          <p:cNvPr id="104878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chemeClr val="tx2">
                  <a:shade val="90000"/>
                </a:schemeClr>
              </a:solidFill>
              <a:effectLst/>
              <a:uLnTx/>
              <a:uFillTx/>
              <a:latin typeface="Arial" panose="020B0604020202020204" pitchFamily="34" charset="0"/>
              <a:ea typeface="宋体" panose="02010600030101010101" pitchFamily="2" charset="-122"/>
              <a:cs typeface="+mn-cs"/>
            </a:endParaRPr>
          </a:p>
        </p:txBody>
      </p:sp>
      <p:sp>
        <p:nvSpPr>
          <p:cNvPr id="1048786"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pPr lvl="0" eaLnBrk="1" hangingPunct="1"/>
              <a:t>‹#›</a:t>
            </a:fld>
            <a:endParaRPr lang="en-US" altLang="zh-CN"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8767" name="竖排标题 1"/>
          <p:cNvSpPr>
            <a:spLocks noGrp="1"/>
          </p:cNvSpPr>
          <p:nvPr>
            <p:ph type="title" orient="vert"/>
          </p:nvPr>
        </p:nvSpPr>
        <p:spPr>
          <a:xfrm>
            <a:off x="6629400" y="914401"/>
            <a:ext cx="2057400" cy="5211763"/>
          </a:xfrm>
        </p:spPr>
        <p:txBody>
          <a:bodyPr vert="eaVert"/>
          <a:lstStyle/>
          <a:p>
            <a:r>
              <a:rPr lang="zh-CN" altLang="en-US" smtClean="0"/>
              <a:t>单击此处编辑母版标题样式</a:t>
            </a:r>
            <a:endParaRPr lang="en-US"/>
          </a:p>
        </p:txBody>
      </p:sp>
      <p:sp>
        <p:nvSpPr>
          <p:cNvPr id="1048768" name="竖排文字占位符 2"/>
          <p:cNvSpPr>
            <a:spLocks noGrp="1"/>
          </p:cNvSpPr>
          <p:nvPr>
            <p:ph type="body" orient="vert" idx="1"/>
          </p:nvPr>
        </p:nvSpPr>
        <p:spPr>
          <a:xfrm>
            <a:off x="457200" y="914401"/>
            <a:ext cx="6019800" cy="52117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1048769"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chemeClr val="tx2">
                  <a:shade val="90000"/>
                </a:schemeClr>
              </a:solidFill>
              <a:effectLst/>
              <a:uLnTx/>
              <a:uFillTx/>
              <a:latin typeface="Arial" panose="020B0604020202020204" pitchFamily="34" charset="0"/>
              <a:ea typeface="宋体" panose="02010600030101010101" pitchFamily="2" charset="-122"/>
              <a:cs typeface="+mn-cs"/>
            </a:endParaRPr>
          </a:p>
        </p:txBody>
      </p:sp>
      <p:sp>
        <p:nvSpPr>
          <p:cNvPr id="1048770"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chemeClr val="tx2">
                  <a:shade val="90000"/>
                </a:schemeClr>
              </a:solidFill>
              <a:effectLst/>
              <a:uLnTx/>
              <a:uFillTx/>
              <a:latin typeface="Arial" panose="020B0604020202020204" pitchFamily="34" charset="0"/>
              <a:ea typeface="宋体" panose="02010600030101010101" pitchFamily="2" charset="-122"/>
              <a:cs typeface="+mn-cs"/>
            </a:endParaRPr>
          </a:p>
        </p:txBody>
      </p:sp>
      <p:sp>
        <p:nvSpPr>
          <p:cNvPr id="1048771"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pPr lvl="0" eaLnBrk="1" hangingPunct="1"/>
              <a:t>‹#›</a:t>
            </a:fld>
            <a:endParaRPr lang="en-US" altLang="zh-CN"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585" name="标题 1"/>
          <p:cNvSpPr>
            <a:spLocks noGrp="1"/>
          </p:cNvSpPr>
          <p:nvPr>
            <p:ph type="title"/>
          </p:nvPr>
        </p:nvSpPr>
        <p:spPr/>
        <p:txBody>
          <a:bodyPr/>
          <a:lstStyle/>
          <a:p>
            <a:r>
              <a:rPr lang="zh-CN" altLang="en-US" smtClean="0"/>
              <a:t>单击此处编辑母版标题样式</a:t>
            </a:r>
            <a:endParaRPr lang="en-US"/>
          </a:p>
        </p:txBody>
      </p:sp>
      <p:sp>
        <p:nvSpPr>
          <p:cNvPr id="1048586"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1048587"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chemeClr val="tx2">
                  <a:shade val="90000"/>
                </a:schemeClr>
              </a:solidFill>
              <a:effectLst/>
              <a:uLnTx/>
              <a:uFillTx/>
              <a:latin typeface="Arial" panose="020B0604020202020204" pitchFamily="34" charset="0"/>
              <a:ea typeface="宋体" panose="02010600030101010101" pitchFamily="2" charset="-122"/>
              <a:cs typeface="+mn-cs"/>
            </a:endParaRPr>
          </a:p>
        </p:txBody>
      </p:sp>
      <p:sp>
        <p:nvSpPr>
          <p:cNvPr id="1048588"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chemeClr val="tx2">
                  <a:shade val="90000"/>
                </a:schemeClr>
              </a:solidFill>
              <a:effectLst/>
              <a:uLnTx/>
              <a:uFillTx/>
              <a:latin typeface="Arial" panose="020B0604020202020204" pitchFamily="34" charset="0"/>
              <a:ea typeface="宋体" panose="02010600030101010101" pitchFamily="2" charset="-122"/>
              <a:cs typeface="+mn-cs"/>
            </a:endParaRPr>
          </a:p>
        </p:txBody>
      </p:sp>
      <p:sp>
        <p:nvSpPr>
          <p:cNvPr id="1048589" name="灯片编号占位符 5"/>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pPr lvl="0" eaLnBrk="1" hangingPunct="1"/>
              <a:t>‹#›</a:t>
            </a:fld>
            <a:endParaRPr lang="en-US" altLang="zh-CN"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1048787" name="标题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zh-CN" altLang="en-US" smtClean="0"/>
              <a:t>单击此处编辑母版标题样式</a:t>
            </a:r>
            <a:endParaRPr lang="en-US"/>
          </a:p>
        </p:txBody>
      </p:sp>
      <p:sp>
        <p:nvSpPr>
          <p:cNvPr id="1048788" name="文本占位符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p>
        </p:txBody>
      </p:sp>
      <p:sp>
        <p:nvSpPr>
          <p:cNvPr id="1048789" name="日期占位符 3"/>
          <p:cNvSpPr>
            <a:spLocks noGrp="1"/>
          </p:cNvSpPr>
          <p:nvPr>
            <p:ph type="dt" sz="half" idx="2"/>
          </p:nvPr>
        </p:nvSpPr>
        <p:spPr>
          <a:xfrm>
            <a:off x="457200" y="6356350"/>
            <a:ext cx="2133600" cy="365125"/>
          </a:xfrm>
          <a:prstGeom prst="rect">
            <a:avLst/>
          </a:prstGeom>
        </p:spPr>
        <p:txBody>
          <a:bodyPr vert="horz" lIns="0" tIns="0" rIns="0" bIns="0" anchor="b"/>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chemeClr val="tx2">
                  <a:shade val="90000"/>
                </a:schemeClr>
              </a:solidFill>
              <a:effectLst/>
              <a:uLnTx/>
              <a:uFillTx/>
              <a:latin typeface="Arial" panose="020B0604020202020204" pitchFamily="34" charset="0"/>
              <a:ea typeface="宋体" panose="02010600030101010101" pitchFamily="2" charset="-122"/>
              <a:cs typeface="+mn-cs"/>
            </a:endParaRPr>
          </a:p>
        </p:txBody>
      </p:sp>
      <p:sp>
        <p:nvSpPr>
          <p:cNvPr id="1048790" name="页脚占位符 4"/>
          <p:cNvSpPr>
            <a:spLocks noGrp="1"/>
          </p:cNvSpPr>
          <p:nvPr>
            <p:ph type="ftr" sz="quarter" idx="3"/>
          </p:nvPr>
        </p:nvSpPr>
        <p:spPr>
          <a:xfrm>
            <a:off x="2667000" y="6356350"/>
            <a:ext cx="3352800" cy="365125"/>
          </a:xfrm>
          <a:prstGeom prst="rect">
            <a:avLst/>
          </a:prstGeom>
        </p:spPr>
        <p:txBody>
          <a:bodyPr vert="horz" lIns="0" tIns="0" rIns="0" bIns="0" anchor="b"/>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chemeClr val="tx2">
                  <a:shade val="90000"/>
                </a:schemeClr>
              </a:solidFill>
              <a:effectLst/>
              <a:uLnTx/>
              <a:uFillTx/>
              <a:latin typeface="Arial" panose="020B0604020202020204" pitchFamily="34" charset="0"/>
              <a:ea typeface="宋体" panose="02010600030101010101" pitchFamily="2" charset="-122"/>
              <a:cs typeface="+mn-cs"/>
            </a:endParaRPr>
          </a:p>
        </p:txBody>
      </p:sp>
      <p:sp>
        <p:nvSpPr>
          <p:cNvPr id="1048791" name="灯片编号占位符 5"/>
          <p:cNvSpPr>
            <a:spLocks noGrp="1"/>
          </p:cNvSpPr>
          <p:nvPr>
            <p:ph type="sldNum" sz="quarter" idx="4"/>
          </p:nvPr>
        </p:nvSpPr>
        <p:spPr>
          <a:xfrm>
            <a:off x="7924800" y="6356350"/>
            <a:ext cx="762000" cy="365125"/>
          </a:xfrm>
          <a:prstGeom prst="rect">
            <a:avLst/>
          </a:prstGeom>
        </p:spPr>
        <p:txBody>
          <a:bodyPr vert="horz" lIns="0" tIns="0" rIns="0" bIns="0" anchor="b"/>
          <a:lstStyle/>
          <a:p>
            <a:pPr algn="r"/>
            <a:fld id="{9A0DB2DC-4C9A-4742-B13C-FB6460FD3503}" type="slidenum">
              <a:rPr lang="en-US" altLang="zh-CN" dirty="0">
                <a:solidFill>
                  <a:srgbClr val="D1EAEE"/>
                </a:solidFill>
              </a:rPr>
              <a:pPr algn="r"/>
              <a:t>‹#›</a:t>
            </a:fld>
            <a:endParaRPr lang="en-US" altLang="zh-CN" dirty="0">
              <a:solidFill>
                <a:srgbClr val="D1EAEE"/>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792" name="标题 1"/>
          <p:cNvSpPr>
            <a:spLocks noGrp="1"/>
          </p:cNvSpPr>
          <p:nvPr>
            <p:ph type="title"/>
          </p:nvPr>
        </p:nvSpPr>
        <p:spPr>
          <a:xfrm>
            <a:off x="457200" y="704088"/>
            <a:ext cx="8229600" cy="1143000"/>
          </a:xfrm>
        </p:spPr>
        <p:txBody>
          <a:bodyPr/>
          <a:lstStyle/>
          <a:p>
            <a:r>
              <a:rPr lang="zh-CN" altLang="en-US" smtClean="0"/>
              <a:t>单击此处编辑母版标题样式</a:t>
            </a:r>
            <a:endParaRPr lang="en-US"/>
          </a:p>
        </p:txBody>
      </p:sp>
      <p:sp>
        <p:nvSpPr>
          <p:cNvPr id="1048793" name="内容占位符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1048794" name="内容占位符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104879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chemeClr val="tx2">
                  <a:shade val="90000"/>
                </a:schemeClr>
              </a:solidFill>
              <a:effectLst/>
              <a:uLnTx/>
              <a:uFillTx/>
              <a:latin typeface="Arial" panose="020B0604020202020204" pitchFamily="34" charset="0"/>
              <a:ea typeface="宋体" panose="02010600030101010101" pitchFamily="2" charset="-122"/>
              <a:cs typeface="+mn-cs"/>
            </a:endParaRPr>
          </a:p>
        </p:txBody>
      </p:sp>
      <p:sp>
        <p:nvSpPr>
          <p:cNvPr id="1048796" name="页脚占位符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chemeClr val="tx2">
                  <a:shade val="90000"/>
                </a:schemeClr>
              </a:solidFill>
              <a:effectLst/>
              <a:uLnTx/>
              <a:uFillTx/>
              <a:latin typeface="Arial" panose="020B0604020202020204" pitchFamily="34" charset="0"/>
              <a:ea typeface="宋体" panose="02010600030101010101" pitchFamily="2" charset="-122"/>
              <a:cs typeface="+mn-cs"/>
            </a:endParaRPr>
          </a:p>
        </p:txBody>
      </p:sp>
      <p:sp>
        <p:nvSpPr>
          <p:cNvPr id="1048797"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pPr lvl="0" eaLnBrk="1" hangingPunct="1"/>
              <a:t>‹#›</a:t>
            </a:fld>
            <a:endParaRPr lang="en-US" altLang="zh-CN"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798" name="标题 1"/>
          <p:cNvSpPr>
            <a:spLocks noGrp="1"/>
          </p:cNvSpPr>
          <p:nvPr>
            <p:ph type="title"/>
          </p:nvPr>
        </p:nvSpPr>
        <p:spPr>
          <a:xfrm>
            <a:off x="457200" y="704088"/>
            <a:ext cx="8229600" cy="1143000"/>
          </a:xfrm>
        </p:spPr>
        <p:txBody>
          <a:bodyPr/>
          <a:lstStyle/>
          <a:p>
            <a:r>
              <a:rPr lang="zh-CN" altLang="en-US" smtClean="0"/>
              <a:t>单击此处编辑母版标题样式</a:t>
            </a:r>
            <a:endParaRPr lang="en-US"/>
          </a:p>
        </p:txBody>
      </p:sp>
      <p:sp>
        <p:nvSpPr>
          <p:cNvPr id="1048799" name="文本占位符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1048800" name="文本占位符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1048801" name="内容占位符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1048802" name="内容占位符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1048803"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chemeClr val="tx2">
                  <a:shade val="90000"/>
                </a:schemeClr>
              </a:solidFill>
              <a:effectLst/>
              <a:uLnTx/>
              <a:uFillTx/>
              <a:latin typeface="Arial" panose="020B0604020202020204" pitchFamily="34" charset="0"/>
              <a:ea typeface="宋体" panose="02010600030101010101" pitchFamily="2" charset="-122"/>
              <a:cs typeface="+mn-cs"/>
            </a:endParaRPr>
          </a:p>
        </p:txBody>
      </p:sp>
      <p:sp>
        <p:nvSpPr>
          <p:cNvPr id="1048804" name="页脚占位符 7"/>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chemeClr val="tx2">
                  <a:shade val="90000"/>
                </a:schemeClr>
              </a:solidFill>
              <a:effectLst/>
              <a:uLnTx/>
              <a:uFillTx/>
              <a:latin typeface="Arial" panose="020B0604020202020204" pitchFamily="34" charset="0"/>
              <a:ea typeface="宋体" panose="02010600030101010101" pitchFamily="2" charset="-122"/>
              <a:cs typeface="+mn-cs"/>
            </a:endParaRPr>
          </a:p>
        </p:txBody>
      </p:sp>
      <p:sp>
        <p:nvSpPr>
          <p:cNvPr id="1048805" name="灯片编号占位符 8"/>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pPr lvl="0" eaLnBrk="1" hangingPunct="1"/>
              <a:t>‹#›</a:t>
            </a:fld>
            <a:endParaRPr lang="en-US" altLang="zh-CN"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763" name="标题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zh-CN" altLang="en-US" smtClean="0"/>
              <a:t>单击此处编辑母版标题样式</a:t>
            </a:r>
            <a:endParaRPr lang="en-US"/>
          </a:p>
        </p:txBody>
      </p:sp>
      <p:sp>
        <p:nvSpPr>
          <p:cNvPr id="1048764"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chemeClr val="tx2">
                  <a:shade val="90000"/>
                </a:schemeClr>
              </a:solidFill>
              <a:effectLst/>
              <a:uLnTx/>
              <a:uFillTx/>
              <a:latin typeface="Arial" panose="020B0604020202020204" pitchFamily="34" charset="0"/>
              <a:ea typeface="宋体" panose="02010600030101010101" pitchFamily="2" charset="-122"/>
              <a:cs typeface="+mn-cs"/>
            </a:endParaRPr>
          </a:p>
        </p:txBody>
      </p:sp>
      <p:sp>
        <p:nvSpPr>
          <p:cNvPr id="1048765" name="页脚占位符 3"/>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chemeClr val="tx2">
                  <a:shade val="90000"/>
                </a:schemeClr>
              </a:solidFill>
              <a:effectLst/>
              <a:uLnTx/>
              <a:uFillTx/>
              <a:latin typeface="Arial" panose="020B0604020202020204" pitchFamily="34" charset="0"/>
              <a:ea typeface="宋体" panose="02010600030101010101" pitchFamily="2" charset="-122"/>
              <a:cs typeface="+mn-cs"/>
            </a:endParaRPr>
          </a:p>
        </p:txBody>
      </p:sp>
      <p:sp>
        <p:nvSpPr>
          <p:cNvPr id="1048766" name="灯片编号占位符 4"/>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pPr lvl="0" eaLnBrk="1" hangingPunct="1"/>
              <a:t>‹#›</a:t>
            </a:fld>
            <a:endParaRPr lang="en-US" altLang="zh-CN"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634"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chemeClr val="tx2">
                  <a:shade val="90000"/>
                </a:schemeClr>
              </a:solidFill>
              <a:effectLst/>
              <a:uLnTx/>
              <a:uFillTx/>
              <a:latin typeface="Arial" panose="020B0604020202020204" pitchFamily="34" charset="0"/>
              <a:ea typeface="宋体" panose="02010600030101010101" pitchFamily="2" charset="-122"/>
              <a:cs typeface="+mn-cs"/>
            </a:endParaRPr>
          </a:p>
        </p:txBody>
      </p:sp>
      <p:sp>
        <p:nvSpPr>
          <p:cNvPr id="1048635" name="页脚占位符 2"/>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chemeClr val="tx2">
                  <a:shade val="90000"/>
                </a:schemeClr>
              </a:solidFill>
              <a:effectLst/>
              <a:uLnTx/>
              <a:uFillTx/>
              <a:latin typeface="Arial" panose="020B0604020202020204" pitchFamily="34" charset="0"/>
              <a:ea typeface="宋体" panose="02010600030101010101" pitchFamily="2" charset="-122"/>
              <a:cs typeface="+mn-cs"/>
            </a:endParaRPr>
          </a:p>
        </p:txBody>
      </p:sp>
      <p:sp>
        <p:nvSpPr>
          <p:cNvPr id="1048636" name="灯片编号占位符 3"/>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pPr lvl="0" eaLnBrk="1" hangingPunct="1"/>
              <a:t>‹#›</a:t>
            </a:fld>
            <a:endParaRPr lang="en-US" altLang="zh-CN"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806" name="标题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zh-CN" altLang="en-US" smtClean="0"/>
              <a:t>单击此处编辑母版标题样式</a:t>
            </a:r>
            <a:endParaRPr lang="en-US"/>
          </a:p>
        </p:txBody>
      </p:sp>
      <p:sp>
        <p:nvSpPr>
          <p:cNvPr id="1048807" name="文本占位符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zh-CN" altLang="en-US" smtClean="0"/>
              <a:t>单击此处编辑母版文本样式</a:t>
            </a:r>
          </a:p>
        </p:txBody>
      </p:sp>
      <p:sp>
        <p:nvSpPr>
          <p:cNvPr id="1048808" name="内容占位符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1048809"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chemeClr val="tx2">
                  <a:shade val="90000"/>
                </a:schemeClr>
              </a:solidFill>
              <a:effectLst/>
              <a:uLnTx/>
              <a:uFillTx/>
              <a:latin typeface="Arial" panose="020B0604020202020204" pitchFamily="34" charset="0"/>
              <a:ea typeface="宋体" panose="02010600030101010101" pitchFamily="2" charset="-122"/>
              <a:cs typeface="+mn-cs"/>
            </a:endParaRPr>
          </a:p>
        </p:txBody>
      </p:sp>
      <p:sp>
        <p:nvSpPr>
          <p:cNvPr id="1048810" name="页脚占位符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chemeClr val="tx2">
                  <a:shade val="90000"/>
                </a:schemeClr>
              </a:solidFill>
              <a:effectLst/>
              <a:uLnTx/>
              <a:uFillTx/>
              <a:latin typeface="Arial" panose="020B0604020202020204" pitchFamily="34" charset="0"/>
              <a:ea typeface="宋体" panose="02010600030101010101" pitchFamily="2" charset="-122"/>
              <a:cs typeface="+mn-cs"/>
            </a:endParaRPr>
          </a:p>
        </p:txBody>
      </p:sp>
      <p:sp>
        <p:nvSpPr>
          <p:cNvPr id="1048811" name="灯片编号占位符 6"/>
          <p:cNvSpPr>
            <a:spLocks noGrp="1"/>
          </p:cNvSpPr>
          <p:nvPr>
            <p:ph type="sldNum" sz="quarter" idx="12"/>
          </p:nvPr>
        </p:nvSpPr>
        <p:spPr/>
        <p:txBody>
          <a:bodyPr/>
          <a:lstStyle/>
          <a:p>
            <a:pPr lvl="0" eaLnBrk="1" hangingPunct="1"/>
            <a:fld id="{9A0DB2DC-4C9A-4742-B13C-FB6460FD3503}" type="slidenum">
              <a:rPr lang="en-US" altLang="zh-CN" dirty="0">
                <a:latin typeface="Arial" panose="020B0604020202020204" pitchFamily="34" charset="0"/>
              </a:rPr>
              <a:pPr lvl="0" eaLnBrk="1" hangingPunct="1"/>
              <a:t>‹#›</a:t>
            </a:fld>
            <a:endParaRPr lang="en-US" altLang="zh-CN"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048772" name="单圆角矩形 13"/>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48773" name="直角三角形 14"/>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48774" name="任意多边形 15"/>
          <p:cNvSpPr/>
          <p:nvPr/>
        </p:nvSpPr>
        <p:spPr bwMode="auto">
          <a:xfrm flipV="1">
            <a:off x="-9525" y="5816600"/>
            <a:ext cx="9163050" cy="1041400"/>
          </a:xfrm>
          <a:custGeom>
            <a:avLst/>
            <a:gdLst>
              <a:gd name="A1" fmla="val 0"/>
              <a:gd name="A2" fmla="val 0"/>
              <a:gd name="A3" fmla="val 0"/>
              <a:gd name="A4" fmla="val 0"/>
              <a:gd name="A5" fmla="val 0"/>
              <a:gd name="A6" fmla="val 0"/>
              <a:gd name="A7" fmla="val 0"/>
              <a:gd name="A8" fmla="val 0"/>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48775" name="任意多边形 16"/>
          <p:cNvSpPr/>
          <p:nvPr/>
        </p:nvSpPr>
        <p:spPr bwMode="auto">
          <a:xfrm flipV="1">
            <a:off x="4381500" y="6219825"/>
            <a:ext cx="4762500" cy="638175"/>
          </a:xfrm>
          <a:custGeom>
            <a:avLst/>
            <a:gdLst>
              <a:gd name="A1" fmla="val 0"/>
              <a:gd name="A2" fmla="val 0"/>
              <a:gd name="A3" fmla="val 0"/>
              <a:gd name="A4" fmla="val 0"/>
              <a:gd name="A5" fmla="val 0"/>
              <a:gd name="A6" fmla="val 0"/>
              <a:gd name="A7" fmla="val 0"/>
              <a:gd name="A8" fmla="val 0"/>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48776" name="标题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zh-CN" altLang="en-US" smtClean="0"/>
              <a:t>单击此处编辑母版标题样式</a:t>
            </a:r>
            <a:endParaRPr lang="en-US"/>
          </a:p>
        </p:txBody>
      </p:sp>
      <p:sp>
        <p:nvSpPr>
          <p:cNvPr id="1048777" name="文本占位符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zh-CN" altLang="en-US" smtClean="0"/>
              <a:t>单击此处编辑母版文本样式</a:t>
            </a:r>
          </a:p>
        </p:txBody>
      </p:sp>
      <p:sp>
        <p:nvSpPr>
          <p:cNvPr id="1048778" name="图片占位符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vert="horz" wrap="square" lIns="91440" tIns="45720" rIns="91440" bIns="45720" numCol="1" anchor="t" anchorCtr="0" compatLnSpc="1">
            <a:normAutofit/>
          </a:bodyPr>
          <a:lstStyle>
            <a:lvl1pPr marL="0" indent="0">
              <a:buNone/>
              <a:defRPr sz="3200"/>
            </a:lvl1pPr>
          </a:lstStyle>
          <a:p>
            <a:pPr marL="0" marR="0" lvl="0" indent="0" algn="l" defTabSz="914400" rtl="0" eaLnBrk="0" fontAlgn="base" latinLnBrk="0" hangingPunct="0">
              <a:lnSpc>
                <a:spcPct val="100000"/>
              </a:lnSpc>
              <a:spcBef>
                <a:spcPct val="20000"/>
              </a:spcBef>
              <a:spcAft>
                <a:spcPct val="0"/>
              </a:spcAft>
              <a:buClr>
                <a:srgbClr val="0BD0D9"/>
              </a:buClr>
              <a:buSzPct val="95000"/>
              <a:buFont typeface="Wingdings 2" panose="05020102010507070707" pitchFamily="18" charset="2"/>
              <a:buNone/>
            </a:pPr>
            <a:r>
              <a:rPr kumimoji="0" lang="zh-CN" altLang="en-US" sz="3200" b="0" i="0" u="none" strike="noStrike" kern="1200" cap="none" spc="0" normalizeH="0" baseline="0" noProof="0" smtClean="0">
                <a:ln>
                  <a:noFill/>
                </a:ln>
                <a:solidFill>
                  <a:schemeClr val="tx1"/>
                </a:solidFill>
                <a:effectLst/>
                <a:uLnTx/>
                <a:uFillTx/>
                <a:latin typeface="+mn-lt"/>
                <a:ea typeface="+mn-ea"/>
                <a:cs typeface="+mn-cs"/>
              </a:rPr>
              <a:t>单击图标添加图片</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1048779" name="日期占位符 4"/>
          <p:cNvSpPr>
            <a:spLocks noGrp="1"/>
          </p:cNvSpPr>
          <p:nvPr>
            <p:ph type="dt" sz="half" idx="12"/>
          </p:nvPr>
        </p:nvSpPr>
        <p:spPr>
          <a:xfrm>
            <a:off x="457200" y="6356350"/>
            <a:ext cx="2133600" cy="365125"/>
          </a:xfrm>
          <a:prstGeom prst="rect">
            <a:avLst/>
          </a:prstGeom>
        </p:spPr>
        <p:txBody>
          <a:bodyPr vert="horz" lIns="0" tIns="0" rIns="0" bIns="0" anchor="b"/>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chemeClr val="tx2">
                  <a:shade val="90000"/>
                </a:schemeClr>
              </a:solidFill>
              <a:effectLst/>
              <a:uLnTx/>
              <a:uFillTx/>
              <a:latin typeface="Arial" panose="020B0604020202020204" pitchFamily="34" charset="0"/>
              <a:ea typeface="宋体" panose="02010600030101010101" pitchFamily="2" charset="-122"/>
              <a:cs typeface="+mn-cs"/>
            </a:endParaRPr>
          </a:p>
        </p:txBody>
      </p:sp>
      <p:sp>
        <p:nvSpPr>
          <p:cNvPr id="1048780" name="页脚占位符 5"/>
          <p:cNvSpPr>
            <a:spLocks noGrp="1"/>
          </p:cNvSpPr>
          <p:nvPr>
            <p:ph type="ftr" sz="quarter" idx="3"/>
          </p:nvPr>
        </p:nvSpPr>
        <p:spPr>
          <a:xfrm>
            <a:off x="2667000" y="6356350"/>
            <a:ext cx="3352800" cy="365125"/>
          </a:xfrm>
          <a:prstGeom prst="rect">
            <a:avLst/>
          </a:prstGeom>
        </p:spPr>
        <p:txBody>
          <a:bodyPr vert="horz" lIns="0" tIns="0" rIns="0" bIns="0" anchor="b"/>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chemeClr val="tx2">
                  <a:shade val="90000"/>
                </a:schemeClr>
              </a:solidFill>
              <a:effectLst/>
              <a:uLnTx/>
              <a:uFillTx/>
              <a:latin typeface="Arial" panose="020B0604020202020204" pitchFamily="34" charset="0"/>
              <a:ea typeface="宋体" panose="02010600030101010101" pitchFamily="2" charset="-122"/>
              <a:cs typeface="+mn-cs"/>
            </a:endParaRPr>
          </a:p>
        </p:txBody>
      </p:sp>
      <p:sp>
        <p:nvSpPr>
          <p:cNvPr id="1048781" name="灯片编号占位符 6"/>
          <p:cNvSpPr>
            <a:spLocks noGrp="1"/>
          </p:cNvSpPr>
          <p:nvPr>
            <p:ph type="sldNum" sz="quarter" idx="4"/>
          </p:nvPr>
        </p:nvSpPr>
        <p:spPr>
          <a:xfrm>
            <a:off x="8077200" y="6356350"/>
            <a:ext cx="609600" cy="365125"/>
          </a:xfrm>
          <a:prstGeom prst="rect">
            <a:avLst/>
          </a:prstGeom>
        </p:spPr>
        <p:txBody>
          <a:bodyPr vert="horz" lIns="0" tIns="0" rIns="0" bIns="0" anchor="b"/>
          <a:lstStyle/>
          <a:p>
            <a:pPr algn="r"/>
            <a:fld id="{9A0DB2DC-4C9A-4742-B13C-FB6460FD3503}" type="slidenum">
              <a:rPr lang="en-US" altLang="zh-CN" dirty="0"/>
              <a:pPr algn="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048576" name="任意多边形 6"/>
          <p:cNvSpPr/>
          <p:nvPr/>
        </p:nvSpPr>
        <p:spPr bwMode="auto">
          <a:xfrm>
            <a:off x="-9525" y="-7937"/>
            <a:ext cx="9163050" cy="1041400"/>
          </a:xfrm>
          <a:custGeom>
            <a:avLst/>
            <a:gdLst>
              <a:gd name="A1" fmla="val 0"/>
              <a:gd name="A2" fmla="val 0"/>
              <a:gd name="A3" fmla="val 0"/>
              <a:gd name="A4" fmla="val 0"/>
              <a:gd name="A5" fmla="val 0"/>
              <a:gd name="A6" fmla="val 0"/>
              <a:gd name="A7" fmla="val 0"/>
              <a:gd name="A8" fmla="val 0"/>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48577" name="任意多边形 7"/>
          <p:cNvSpPr/>
          <p:nvPr/>
        </p:nvSpPr>
        <p:spPr bwMode="auto">
          <a:xfrm>
            <a:off x="4381500" y="-7937"/>
            <a:ext cx="4762500" cy="638175"/>
          </a:xfrm>
          <a:custGeom>
            <a:avLst/>
            <a:gdLst>
              <a:gd name="A1" fmla="val 0"/>
              <a:gd name="A2" fmla="val 0"/>
              <a:gd name="A3" fmla="val 0"/>
              <a:gd name="A4" fmla="val 0"/>
              <a:gd name="A5" fmla="val 0"/>
              <a:gd name="A6" fmla="val 0"/>
              <a:gd name="A7" fmla="val 0"/>
              <a:gd name="A8" fmla="val 0"/>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48578" name="标题占位符 8"/>
          <p:cNvSpPr>
            <a:spLocks noGrp="1"/>
          </p:cNvSpPr>
          <p:nvPr>
            <p:ph type="title"/>
          </p:nvPr>
        </p:nvSpPr>
        <p:spPr>
          <a:xfrm>
            <a:off x="457200" y="704850"/>
            <a:ext cx="8229600" cy="1143000"/>
          </a:xfrm>
          <a:prstGeom prst="rect">
            <a:avLst/>
          </a:prstGeom>
          <a:noFill/>
          <a:ln w="9525">
            <a:noFill/>
          </a:ln>
        </p:spPr>
        <p:txBody>
          <a:bodyPr lIns="0" rIns="0" bIns="0" anchor="b"/>
          <a:lstStyle/>
          <a:p>
            <a:pPr lvl="0"/>
            <a:r>
              <a:rPr lang="zh-CN" altLang="en-US" dirty="0"/>
              <a:t>单击此处编辑母版标题样式</a:t>
            </a:r>
            <a:endParaRPr lang="en-US" altLang="zh-CN" dirty="0"/>
          </a:p>
        </p:txBody>
      </p:sp>
      <p:sp>
        <p:nvSpPr>
          <p:cNvPr id="1048579" name="文本占位符 29"/>
          <p:cNvSpPr>
            <a:spLocks noGrp="1"/>
          </p:cNvSpPr>
          <p:nvPr>
            <p:ph type="body" idx="1"/>
          </p:nvPr>
        </p:nvSpPr>
        <p:spPr>
          <a:xfrm>
            <a:off x="457200" y="1935163"/>
            <a:ext cx="8229600" cy="4389437"/>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1048580" name="日期占位符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chemeClr val="tx2">
                  <a:shade val="90000"/>
                </a:schemeClr>
              </a:solidFill>
              <a:effectLst/>
              <a:uLnTx/>
              <a:uFillTx/>
              <a:latin typeface="Arial" panose="020B0604020202020204" pitchFamily="34" charset="0"/>
              <a:ea typeface="宋体" panose="02010600030101010101" pitchFamily="2" charset="-122"/>
              <a:cs typeface="+mn-cs"/>
            </a:endParaRPr>
          </a:p>
        </p:txBody>
      </p:sp>
      <p:sp>
        <p:nvSpPr>
          <p:cNvPr id="1048581" name="页脚占位符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200" b="0" i="0" u="none" strike="noStrike" kern="1200" cap="none" spc="0" normalizeH="0" baseline="0" noProof="0">
              <a:ln>
                <a:noFill/>
              </a:ln>
              <a:solidFill>
                <a:schemeClr val="tx2">
                  <a:shade val="90000"/>
                </a:schemeClr>
              </a:solidFill>
              <a:effectLst/>
              <a:uLnTx/>
              <a:uFillTx/>
              <a:latin typeface="Arial" panose="020B0604020202020204" pitchFamily="34" charset="0"/>
              <a:ea typeface="宋体" panose="02010600030101010101" pitchFamily="2" charset="-122"/>
              <a:cs typeface="+mn-cs"/>
            </a:endParaRPr>
          </a:p>
        </p:txBody>
      </p:sp>
      <p:sp>
        <p:nvSpPr>
          <p:cNvPr id="1048582" name="灯片编号占位符 17"/>
          <p:cNvSpPr>
            <a:spLocks noGrp="1"/>
          </p:cNvSpPr>
          <p:nvPr>
            <p:ph type="sldNum" sz="quarter" idx="4"/>
          </p:nvPr>
        </p:nvSpPr>
        <p:spPr>
          <a:xfrm>
            <a:off x="7924800" y="6356350"/>
            <a:ext cx="762000" cy="365125"/>
          </a:xfrm>
          <a:prstGeom prst="rect">
            <a:avLst/>
          </a:prstGeom>
        </p:spPr>
        <p:txBody>
          <a:bodyPr vert="horz" lIns="0" tIns="0" rIns="0" bIns="0" anchor="b"/>
          <a:lstStyle>
            <a:lvl1pPr algn="r">
              <a:defRPr sz="1200">
                <a:solidFill>
                  <a:srgbClr val="045C75"/>
                </a:solidFill>
              </a:defRPr>
            </a:lvl1pPr>
          </a:lstStyle>
          <a:p>
            <a:pPr lvl="0" eaLnBrk="1" hangingPunct="1"/>
            <a:fld id="{9A0DB2DC-4C9A-4742-B13C-FB6460FD3503}" type="slidenum">
              <a:rPr lang="en-US" altLang="zh-CN" dirty="0">
                <a:latin typeface="Arial" panose="020B0604020202020204" pitchFamily="34" charset="0"/>
              </a:rPr>
              <a:pPr lvl="0" eaLnBrk="1" hangingPunct="1"/>
              <a:t>‹#›</a:t>
            </a:fld>
            <a:endParaRPr lang="en-US" altLang="zh-CN" dirty="0">
              <a:latin typeface="Arial" panose="020B0604020202020204" pitchFamily="34" charset="0"/>
            </a:endParaRPr>
          </a:p>
        </p:txBody>
      </p:sp>
      <p:grpSp>
        <p:nvGrpSpPr>
          <p:cNvPr id="13" name="组合 1"/>
          <p:cNvGrpSpPr/>
          <p:nvPr/>
        </p:nvGrpSpPr>
        <p:grpSpPr>
          <a:xfrm>
            <a:off x="-19050" y="203200"/>
            <a:ext cx="9180513" cy="647700"/>
            <a:chOff x="-19045" y="216550"/>
            <a:chExt cx="9180548" cy="649224"/>
          </a:xfrm>
        </p:grpSpPr>
        <p:sp>
          <p:nvSpPr>
            <p:cNvPr id="1048583" name="任意多边形 11"/>
            <p:cNvSpPr/>
            <p:nvPr/>
          </p:nvSpPr>
          <p:spPr bwMode="auto">
            <a:xfrm rot="21435692">
              <a:off x="-19045" y="216550"/>
              <a:ext cx="9163050" cy="649224"/>
            </a:xfrm>
            <a:custGeom>
              <a:avLst/>
              <a:gdLst>
                <a:gd name="A1" fmla="val 0"/>
                <a:gd name="A2" fmla="val 0"/>
                <a:gd name="A3" fmla="val 0"/>
                <a:gd name="A4" fmla="val 0"/>
                <a:gd name="A5" fmla="val 0"/>
                <a:gd name="A6" fmla="val 0"/>
                <a:gd name="A7" fmla="val 0"/>
                <a:gd name="A8" fmla="val 0"/>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16000">
                    <a:schemeClr val="accent2">
                      <a:shade val="75000"/>
                      <a:alpha val="56000"/>
                    </a:schemeClr>
                  </a:gs>
                  <a:gs pos="74000">
                    <a:schemeClr val="accent3">
                      <a:shade val="75000"/>
                    </a:schemeClr>
                  </a:gs>
                  <a:gs pos="86000">
                    <a:schemeClr val="tx1">
                      <a:alpha val="29000"/>
                    </a:schemeClr>
                  </a:gs>
                </a:gsLst>
                <a:lin ang="5400000" scaled="1"/>
              </a:gra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8584" name="任意多边形 12"/>
            <p:cNvSpPr/>
            <p:nvPr/>
          </p:nvSpPr>
          <p:spPr bwMode="auto">
            <a:xfrm rot="21435692">
              <a:off x="-14309" y="290003"/>
              <a:ext cx="9175812" cy="530352"/>
            </a:xfrm>
            <a:custGeom>
              <a:avLst/>
              <a:gdLst>
                <a:gd name="A1" fmla="val 0"/>
                <a:gd name="A2" fmla="val 0"/>
                <a:gd name="A3" fmla="val 0"/>
                <a:gd name="A4" fmla="val 0"/>
                <a:gd name="A5" fmla="val 0"/>
                <a:gd name="A6" fmla="val 0"/>
                <a:gd name="A7" fmla="val 0"/>
                <a:gd name="A8" fmla="val 0"/>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33000">
                    <a:schemeClr val="accent2">
                      <a:alpha val="56000"/>
                    </a:schemeClr>
                  </a:gs>
                  <a:gs pos="44000">
                    <a:schemeClr val="accent1"/>
                  </a:gs>
                  <a:gs pos="74000">
                    <a:schemeClr val="accent4"/>
                  </a:gs>
                </a:gsLst>
                <a:lin ang="5400000" scaled="1"/>
              </a:gra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anose="020F0502020204030204" pitchFamily="34" charset="0"/>
          <a:ea typeface="隶书" panose="02010509060101010101" pitchFamily="49" charset="-122"/>
        </a:defRPr>
      </a:lvl2pPr>
      <a:lvl3pPr algn="l" rtl="0" eaLnBrk="0" fontAlgn="base" hangingPunct="0">
        <a:spcBef>
          <a:spcPct val="0"/>
        </a:spcBef>
        <a:spcAft>
          <a:spcPct val="0"/>
        </a:spcAft>
        <a:defRPr sz="5000">
          <a:solidFill>
            <a:schemeClr val="tx2"/>
          </a:solidFill>
          <a:latin typeface="Calibri" panose="020F0502020204030204" pitchFamily="34" charset="0"/>
          <a:ea typeface="隶书" panose="02010509060101010101" pitchFamily="49" charset="-122"/>
        </a:defRPr>
      </a:lvl3pPr>
      <a:lvl4pPr algn="l" rtl="0" eaLnBrk="0" fontAlgn="base" hangingPunct="0">
        <a:spcBef>
          <a:spcPct val="0"/>
        </a:spcBef>
        <a:spcAft>
          <a:spcPct val="0"/>
        </a:spcAft>
        <a:defRPr sz="5000">
          <a:solidFill>
            <a:schemeClr val="tx2"/>
          </a:solidFill>
          <a:latin typeface="Calibri" panose="020F0502020204030204" pitchFamily="34" charset="0"/>
          <a:ea typeface="隶书" panose="02010509060101010101" pitchFamily="49" charset="-122"/>
        </a:defRPr>
      </a:lvl4pPr>
      <a:lvl5pPr algn="l" rtl="0" eaLnBrk="0" fontAlgn="base" hangingPunct="0">
        <a:spcBef>
          <a:spcPct val="0"/>
        </a:spcBef>
        <a:spcAft>
          <a:spcPct val="0"/>
        </a:spcAft>
        <a:defRPr sz="5000">
          <a:solidFill>
            <a:schemeClr val="tx2"/>
          </a:solidFill>
          <a:latin typeface="Calibri" panose="020F0502020204030204" pitchFamily="34" charset="0"/>
          <a:ea typeface="隶书" panose="02010509060101010101" pitchFamily="49" charset="-122"/>
        </a:defRPr>
      </a:lvl5pPr>
      <a:lvl6pPr marL="457200" algn="l" rtl="0" fontAlgn="base">
        <a:spcBef>
          <a:spcPct val="0"/>
        </a:spcBef>
        <a:spcAft>
          <a:spcPct val="0"/>
        </a:spcAft>
        <a:defRPr sz="5000">
          <a:solidFill>
            <a:schemeClr val="tx2"/>
          </a:solidFill>
          <a:latin typeface="Calibri" panose="020F0502020204030204" pitchFamily="34" charset="0"/>
          <a:ea typeface="隶书" panose="02010509060101010101" pitchFamily="49" charset="-122"/>
        </a:defRPr>
      </a:lvl6pPr>
      <a:lvl7pPr marL="914400" algn="l" rtl="0" fontAlgn="base">
        <a:spcBef>
          <a:spcPct val="0"/>
        </a:spcBef>
        <a:spcAft>
          <a:spcPct val="0"/>
        </a:spcAft>
        <a:defRPr sz="5000">
          <a:solidFill>
            <a:schemeClr val="tx2"/>
          </a:solidFill>
          <a:latin typeface="Calibri" panose="020F0502020204030204" pitchFamily="34" charset="0"/>
          <a:ea typeface="隶书" panose="02010509060101010101" pitchFamily="49" charset="-122"/>
        </a:defRPr>
      </a:lvl7pPr>
      <a:lvl8pPr marL="1371600" algn="l" rtl="0" fontAlgn="base">
        <a:spcBef>
          <a:spcPct val="0"/>
        </a:spcBef>
        <a:spcAft>
          <a:spcPct val="0"/>
        </a:spcAft>
        <a:defRPr sz="5000">
          <a:solidFill>
            <a:schemeClr val="tx2"/>
          </a:solidFill>
          <a:latin typeface="Calibri" panose="020F0502020204030204" pitchFamily="34" charset="0"/>
          <a:ea typeface="隶书" panose="02010509060101010101" pitchFamily="49" charset="-122"/>
        </a:defRPr>
      </a:lvl8pPr>
      <a:lvl9pPr marL="1828800" algn="l" rtl="0" fontAlgn="base">
        <a:spcBef>
          <a:spcPct val="0"/>
        </a:spcBef>
        <a:spcAft>
          <a:spcPct val="0"/>
        </a:spcAft>
        <a:defRPr sz="5000">
          <a:solidFill>
            <a:schemeClr val="tx2"/>
          </a:solidFill>
          <a:latin typeface="Calibri" panose="020F0502020204030204" pitchFamily="34" charset="0"/>
          <a:ea typeface="隶书" panose="02010509060101010101" pitchFamily="49" charset="-122"/>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9.jpeg"/><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hemeOverride" Target="../theme/themeOverride1.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内容占位符 2"/>
          <p:cNvSpPr>
            <a:spLocks noGrp="1"/>
          </p:cNvSpPr>
          <p:nvPr>
            <p:ph idx="1"/>
          </p:nvPr>
        </p:nvSpPr>
        <p:spPr>
          <a:xfrm>
            <a:off x="2764155" y="3279140"/>
            <a:ext cx="3740150" cy="1847215"/>
          </a:xfrm>
        </p:spPr>
        <p:txBody>
          <a:bodyPr>
            <a:scene3d>
              <a:camera prst="orthographicFront"/>
              <a:lightRig rig="threePt" dir="t"/>
            </a:scene3d>
          </a:bodyPr>
          <a:lstStyle/>
          <a:p>
            <a:endParaRPr lang="zh-CN" altLang="zh-CN" dirty="0"/>
          </a:p>
          <a:p>
            <a:pPr marL="0" indent="0">
              <a:buNone/>
            </a:pPr>
            <a:r>
              <a:rPr lang="zh-CN" altLang="zh-CN" sz="2400" dirty="0">
                <a:solidFill>
                  <a:schemeClr val="accent1"/>
                </a:solidFill>
                <a:effectLst>
                  <a:outerShdw blurRad="38100" dist="25400" dir="5400000" algn="ctr" rotWithShape="0">
                    <a:srgbClr val="6E747A">
                      <a:alpha val="43000"/>
                    </a:srgbClr>
                  </a:outerShdw>
                </a:effectLst>
              </a:rPr>
              <a:t>     主讲</a:t>
            </a:r>
            <a:r>
              <a:rPr lang="zh-CN" altLang="zh-CN" sz="2400" dirty="0" smtClean="0">
                <a:solidFill>
                  <a:schemeClr val="accent1"/>
                </a:solidFill>
                <a:effectLst>
                  <a:outerShdw blurRad="38100" dist="25400" dir="5400000" algn="ctr" rotWithShape="0">
                    <a:srgbClr val="6E747A">
                      <a:alpha val="43000"/>
                    </a:srgbClr>
                  </a:outerShdw>
                </a:effectLst>
              </a:rPr>
              <a:t>：</a:t>
            </a:r>
            <a:r>
              <a:rPr lang="zh-CN" altLang="en-US" sz="2400" dirty="0" smtClean="0">
                <a:solidFill>
                  <a:schemeClr val="accent1"/>
                </a:solidFill>
                <a:effectLst>
                  <a:outerShdw blurRad="38100" dist="25400" dir="5400000" algn="ctr" rotWithShape="0">
                    <a:srgbClr val="6E747A">
                      <a:alpha val="43000"/>
                    </a:srgbClr>
                  </a:outerShdw>
                </a:effectLst>
              </a:rPr>
              <a:t>胡庆阳</a:t>
            </a:r>
            <a:endParaRPr lang="zh-CN" altLang="zh-CN" sz="2400" dirty="0" smtClean="0">
              <a:solidFill>
                <a:schemeClr val="accent1"/>
              </a:solidFill>
              <a:effectLst>
                <a:outerShdw blurRad="38100" dist="25400" dir="5400000" algn="ctr" rotWithShape="0">
                  <a:srgbClr val="6E747A">
                    <a:alpha val="43000"/>
                  </a:srgbClr>
                </a:outerShdw>
              </a:effectLst>
            </a:endParaRPr>
          </a:p>
        </p:txBody>
      </p:sp>
      <p:sp>
        <p:nvSpPr>
          <p:cNvPr id="2" name="标题 1"/>
          <p:cNvSpPr>
            <a:spLocks noGrp="1"/>
          </p:cNvSpPr>
          <p:nvPr>
            <p:ph type="title"/>
          </p:nvPr>
        </p:nvSpPr>
        <p:spPr>
          <a:xfrm>
            <a:off x="192405" y="2037715"/>
            <a:ext cx="8229600" cy="1143000"/>
          </a:xfrm>
        </p:spPr>
        <p:txBody>
          <a:bodyPr/>
          <a:lstStyle/>
          <a:p>
            <a:r>
              <a:rPr lang="en-US" altLang="zh-CN">
                <a:sym typeface="+mn-ea"/>
              </a:rPr>
              <a:t>                   </a:t>
            </a:r>
            <a:r>
              <a:rPr lang="zh-CN" altLang="zh-CN">
                <a:sym typeface="+mn-ea"/>
              </a:rPr>
              <a:t>配变台区</a:t>
            </a:r>
            <a:r>
              <a:rPr lang="zh-CN" altLang="zh-CN"/>
              <a:t/>
            </a:r>
            <a:br>
              <a:rPr lang="zh-CN" altLang="zh-CN"/>
            </a:b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3670" y="266700"/>
            <a:ext cx="8691245" cy="6554470"/>
          </a:xfrm>
          <a:prstGeom prst="rect">
            <a:avLst/>
          </a:prstGeom>
          <a:noFill/>
        </p:spPr>
        <p:txBody>
          <a:bodyPr wrap="square" rtlCol="0" anchor="t">
            <a:spAutoFit/>
          </a:bodyPr>
          <a:lstStyle/>
          <a:p>
            <a:pPr algn="l"/>
            <a:r>
              <a:rPr lang="zh-CN" altLang="en-US" sz="2800">
                <a:sym typeface="+mn-ea"/>
              </a:rPr>
              <a:t>四、台架电杆组立</a:t>
            </a:r>
            <a:endParaRPr lang="zh-CN" altLang="en-US" sz="2800"/>
          </a:p>
          <a:p>
            <a:pPr algn="l"/>
            <a:r>
              <a:rPr lang="zh-CN" altLang="en-US" sz="2800">
                <a:sym typeface="+mn-ea"/>
              </a:rPr>
              <a:t>(1)检查电杆质量</a:t>
            </a:r>
            <a:endParaRPr lang="zh-CN" altLang="en-US" sz="2800"/>
          </a:p>
          <a:p>
            <a:pPr algn="l"/>
            <a:r>
              <a:rPr lang="zh-CN" altLang="en-US" sz="2800">
                <a:sym typeface="+mn-ea"/>
              </a:rPr>
              <a:t>检查电杆是否为非预应力混凝土电杆，杆长是否符合典设要求；检查</a:t>
            </a:r>
            <a:r>
              <a:rPr lang="zh-CN" altLang="en-US" sz="2800">
                <a:solidFill>
                  <a:srgbClr val="FF0000"/>
                </a:solidFill>
                <a:sym typeface="+mn-ea"/>
              </a:rPr>
              <a:t>是否有3m埋深标识</a:t>
            </a:r>
            <a:r>
              <a:rPr lang="zh-CN" altLang="en-US" sz="2800">
                <a:sym typeface="+mn-ea"/>
              </a:rPr>
              <a:t>线；电杆表面是否光洁平整，</a:t>
            </a:r>
            <a:r>
              <a:rPr lang="zh-CN" altLang="en-US" sz="2800">
                <a:solidFill>
                  <a:srgbClr val="FF0000"/>
                </a:solidFill>
                <a:sym typeface="+mn-ea"/>
              </a:rPr>
              <a:t>壁厚是否均匀，</a:t>
            </a:r>
            <a:r>
              <a:rPr lang="zh-CN" altLang="en-US" sz="2800">
                <a:sym typeface="+mn-ea"/>
              </a:rPr>
              <a:t>应无偏心、露筋、跑浆、蜂窝等现象。平放地面时，检查电杆不得有纵向裂缝，</a:t>
            </a:r>
            <a:r>
              <a:rPr lang="zh-CN" altLang="en-US" sz="2800">
                <a:solidFill>
                  <a:srgbClr val="FF0000"/>
                </a:solidFill>
                <a:sym typeface="+mn-ea"/>
              </a:rPr>
              <a:t>横向裂缝宽度不应超过0.1mm，长度应不超过1/3周长</a:t>
            </a:r>
            <a:r>
              <a:rPr lang="zh-CN" altLang="en-US" sz="2800">
                <a:sym typeface="+mn-ea"/>
              </a:rPr>
              <a:t>；电杆杆身弯曲不应超过1/1000。杆高为15米的电杆，检查法兰螺栓穿向是</a:t>
            </a:r>
            <a:r>
              <a:rPr lang="zh-CN" altLang="en-US" sz="2800">
                <a:solidFill>
                  <a:srgbClr val="FF0000"/>
                </a:solidFill>
                <a:sym typeface="+mn-ea"/>
              </a:rPr>
              <a:t>否由下向上</a:t>
            </a:r>
            <a:r>
              <a:rPr lang="zh-CN" altLang="en-US" sz="2800">
                <a:sym typeface="+mn-ea"/>
              </a:rPr>
              <a:t>，是否按“二平一弹一螺母”方式紧固；检查其连接处是否作防锈处理。</a:t>
            </a:r>
            <a:endParaRPr lang="zh-CN" altLang="en-US" sz="2800"/>
          </a:p>
          <a:p>
            <a:pPr algn="l"/>
            <a:r>
              <a:rPr lang="zh-CN" altLang="en-US" sz="2800">
                <a:sym typeface="+mn-ea"/>
              </a:rPr>
              <a:t>(2)检查中心标桩、跟开和坑深</a:t>
            </a:r>
            <a:endParaRPr lang="zh-CN" altLang="en-US" sz="2800"/>
          </a:p>
          <a:p>
            <a:pPr algn="l"/>
            <a:r>
              <a:rPr lang="zh-CN" altLang="en-US" sz="2800">
                <a:sym typeface="+mn-ea"/>
              </a:rPr>
              <a:t>用标杆复测杆坑中心位置是否偏移，两杆杆坑中心距离（跟开）是否为2500mm，跟开误差不超过±30mm，迈步不应大于20mm。杆坑深度是否符 合要求，杆坑深度的偏差应为+100mm、-50mm。</a:t>
            </a:r>
            <a:endParaRPr lang="zh-CN" altLang="en-US" sz="2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81305" y="298450"/>
            <a:ext cx="8580755" cy="3969385"/>
          </a:xfrm>
          <a:prstGeom prst="rect">
            <a:avLst/>
          </a:prstGeom>
          <a:noFill/>
        </p:spPr>
        <p:txBody>
          <a:bodyPr wrap="square" rtlCol="0" anchor="t">
            <a:spAutoFit/>
          </a:bodyPr>
          <a:lstStyle/>
          <a:p>
            <a:pPr algn="l"/>
            <a:r>
              <a:rPr lang="zh-CN" altLang="en-US" sz="2800">
                <a:sym typeface="+mn-ea"/>
              </a:rPr>
              <a:t>五、电杆组立</a:t>
            </a:r>
            <a:endParaRPr lang="zh-CN" altLang="en-US" sz="2800"/>
          </a:p>
          <a:p>
            <a:pPr algn="l"/>
            <a:r>
              <a:rPr lang="zh-CN" altLang="en-US" sz="2800">
                <a:sym typeface="+mn-ea"/>
              </a:rPr>
              <a:t>(1)立杆机立杆 </a:t>
            </a:r>
            <a:endParaRPr lang="zh-CN" altLang="en-US" sz="2800"/>
          </a:p>
          <a:p>
            <a:pPr algn="l"/>
            <a:r>
              <a:rPr lang="zh-CN" altLang="en-US" sz="2800">
                <a:sym typeface="+mn-ea"/>
              </a:rPr>
              <a:t>1）立杆机法只能用于竖立 </a:t>
            </a:r>
            <a:r>
              <a:rPr lang="zh-CN" altLang="en-US" sz="2800">
                <a:solidFill>
                  <a:srgbClr val="FF0000"/>
                </a:solidFill>
                <a:sym typeface="+mn-ea"/>
              </a:rPr>
              <a:t>12m 及以下的拔梢杆</a:t>
            </a:r>
            <a:r>
              <a:rPr lang="zh-CN" altLang="en-US" sz="2800">
                <a:sym typeface="+mn-ea"/>
              </a:rPr>
              <a:t>。杆坑应位于立杆机内重心适当位置，支点坚固、支腿平稳。</a:t>
            </a:r>
            <a:endParaRPr lang="zh-CN" altLang="en-US" sz="2800"/>
          </a:p>
          <a:p>
            <a:pPr algn="l"/>
            <a:r>
              <a:rPr lang="zh-CN" altLang="en-US" sz="2800">
                <a:sym typeface="+mn-ea"/>
              </a:rPr>
              <a:t>2）用直径约25mm、长度超过杆长1.5倍的棕绳或具有足够强度的线绳作为拉绳，绑扎应采用活结。起吊绳应系在电杆重心偏上位置；操作手摇卷扬机时应用力均匀。</a:t>
            </a:r>
            <a:endParaRPr lang="zh-CN" altLang="en-US" sz="2800"/>
          </a:p>
        </p:txBody>
      </p:sp>
      <p:pic>
        <p:nvPicPr>
          <p:cNvPr id="1073742853" name="图片 1073742852"/>
          <p:cNvPicPr>
            <a:picLocks noChangeAspect="1"/>
          </p:cNvPicPr>
          <p:nvPr/>
        </p:nvPicPr>
        <p:blipFill>
          <a:blip r:embed="rId2"/>
          <a:stretch>
            <a:fillRect/>
          </a:stretch>
        </p:blipFill>
        <p:spPr>
          <a:xfrm>
            <a:off x="3779520" y="3795395"/>
            <a:ext cx="5191125" cy="286702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7805" y="169545"/>
            <a:ext cx="8662670" cy="3538220"/>
          </a:xfrm>
          <a:prstGeom prst="rect">
            <a:avLst/>
          </a:prstGeom>
          <a:noFill/>
        </p:spPr>
        <p:txBody>
          <a:bodyPr wrap="square" rtlCol="0" anchor="t">
            <a:spAutoFit/>
          </a:bodyPr>
          <a:lstStyle/>
          <a:p>
            <a:pPr algn="l"/>
            <a:r>
              <a:rPr lang="zh-CN" altLang="en-US" sz="2800">
                <a:sym typeface="+mn-ea"/>
              </a:rPr>
              <a:t>(2）汽车起重机立杆 </a:t>
            </a:r>
            <a:endParaRPr lang="zh-CN" altLang="en-US" sz="2800"/>
          </a:p>
          <a:p>
            <a:r>
              <a:rPr lang="zh-CN" altLang="en-US" sz="2800">
                <a:sym typeface="+mn-ea"/>
              </a:rPr>
              <a:t>1）立杆时，汽车开到距基坑口适当位置；放下汽车起重机的液压支撑腿时，应使汽车轮胎不受力；将吊点置于电杆的重心偏上处，进行吊立电杆。一般起吊时，</a:t>
            </a:r>
            <a:r>
              <a:rPr lang="zh-CN" altLang="en-US" sz="2800">
                <a:solidFill>
                  <a:srgbClr val="FF0000"/>
                </a:solidFill>
                <a:sym typeface="+mn-ea"/>
              </a:rPr>
              <a:t>吊臂和地面的垂线成 30°夹角</a:t>
            </a:r>
            <a:r>
              <a:rPr lang="zh-CN" altLang="en-US" sz="2800">
                <a:sym typeface="+mn-ea"/>
              </a:rPr>
              <a:t>。 </a:t>
            </a:r>
            <a:endParaRPr lang="zh-CN" altLang="en-US" sz="2800"/>
          </a:p>
          <a:p>
            <a:r>
              <a:rPr lang="zh-CN" altLang="en-US" sz="2800">
                <a:sym typeface="+mn-ea"/>
              </a:rPr>
              <a:t>2）电杆起立后，应及时调整杆位，使其符合立杆质量的要求，然后进行回填土；应在</a:t>
            </a:r>
            <a:r>
              <a:rPr lang="zh-CN" altLang="en-US" sz="2800">
                <a:solidFill>
                  <a:srgbClr val="FF0000"/>
                </a:solidFill>
                <a:sym typeface="+mn-ea"/>
              </a:rPr>
              <a:t>回填夯实并确保杆身稳固后松开起吊绳索。</a:t>
            </a:r>
          </a:p>
        </p:txBody>
      </p:sp>
      <p:pic>
        <p:nvPicPr>
          <p:cNvPr id="1073742854" name="图片 1073742853"/>
          <p:cNvPicPr>
            <a:picLocks noChangeAspect="1"/>
          </p:cNvPicPr>
          <p:nvPr/>
        </p:nvPicPr>
        <p:blipFill>
          <a:blip r:embed="rId2"/>
          <a:stretch>
            <a:fillRect/>
          </a:stretch>
        </p:blipFill>
        <p:spPr>
          <a:xfrm>
            <a:off x="3880485" y="3273425"/>
            <a:ext cx="4665980" cy="339534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5" y="-78740"/>
            <a:ext cx="9006840" cy="4831080"/>
          </a:xfrm>
          <a:prstGeom prst="rect">
            <a:avLst/>
          </a:prstGeom>
          <a:noFill/>
        </p:spPr>
        <p:txBody>
          <a:bodyPr wrap="square" rtlCol="0" anchor="t">
            <a:spAutoFit/>
          </a:bodyPr>
          <a:lstStyle/>
          <a:p>
            <a:pPr algn="l"/>
            <a:r>
              <a:rPr lang="zh-CN" altLang="en-US" sz="2800">
                <a:sym typeface="+mn-ea"/>
              </a:rPr>
              <a:t>（3）固定人字抱杆立杆 </a:t>
            </a:r>
            <a:endParaRPr lang="zh-CN" altLang="en-US" sz="2800"/>
          </a:p>
          <a:p>
            <a:pPr algn="l"/>
            <a:r>
              <a:rPr lang="zh-CN" altLang="en-US" sz="2800">
                <a:sym typeface="+mn-ea"/>
              </a:rPr>
              <a:t>1）两抱杆根位于坑口两侧，前后锚桩与人字抱杆顶点杆坑中心在同一垂直面上。</a:t>
            </a:r>
            <a:r>
              <a:rPr lang="zh-CN" altLang="en-US" sz="2800">
                <a:solidFill>
                  <a:srgbClr val="FF0000"/>
                </a:solidFill>
                <a:sym typeface="+mn-ea"/>
              </a:rPr>
              <a:t>抱杆长度一般可取杆塔重心高度加1500～2000mm，</a:t>
            </a:r>
            <a:r>
              <a:rPr lang="zh-CN" altLang="en-US" sz="2800">
                <a:sym typeface="+mn-ea"/>
              </a:rPr>
              <a:t>打好前后临时拉线和绞磨的桩锚，临时拉线桩到杆坑中心距离，可取</a:t>
            </a:r>
            <a:r>
              <a:rPr lang="zh-CN" altLang="en-US" sz="2800">
                <a:solidFill>
                  <a:srgbClr val="FF0000"/>
                </a:solidFill>
                <a:sym typeface="+mn-ea"/>
              </a:rPr>
              <a:t>杆塔高度1.2～1.5倍</a:t>
            </a:r>
            <a:r>
              <a:rPr lang="zh-CN" altLang="en-US" sz="2800">
                <a:sym typeface="+mn-ea"/>
              </a:rPr>
              <a:t>；抱杆的根开根据实际经验在2000～3000mm范围内。</a:t>
            </a:r>
            <a:endParaRPr lang="zh-CN" altLang="en-US" sz="2800"/>
          </a:p>
          <a:p>
            <a:pPr algn="l"/>
            <a:r>
              <a:rPr lang="zh-CN" altLang="en-US" sz="2800">
                <a:sym typeface="+mn-ea"/>
              </a:rPr>
              <a:t>2）滑轮组应根据被吊电杆重量决定；起立过程中电杆重心应在基坑中心。抱杆起立到70°左右应放慢动作，调节好前后横绳。</a:t>
            </a:r>
            <a:r>
              <a:rPr lang="zh-CN" altLang="en-US" sz="2800">
                <a:solidFill>
                  <a:srgbClr val="FF0000"/>
                </a:solidFill>
                <a:sym typeface="+mn-ea"/>
              </a:rPr>
              <a:t>起立80°时，停止牵引，</a:t>
            </a:r>
            <a:r>
              <a:rPr lang="zh-CN" altLang="en-US" sz="2800">
                <a:sym typeface="+mn-ea"/>
              </a:rPr>
              <a:t>用临时拉线调整杆塔；电杆入坑后应校直电杆，并立即</a:t>
            </a:r>
            <a:r>
              <a:rPr lang="zh-CN" altLang="en-US" sz="2800">
                <a:solidFill>
                  <a:srgbClr val="FF0000"/>
                </a:solidFill>
                <a:sym typeface="+mn-ea"/>
              </a:rPr>
              <a:t>分层夯实</a:t>
            </a:r>
            <a:r>
              <a:rPr lang="zh-CN" altLang="en-US" sz="2800">
                <a:sym typeface="+mn-ea"/>
              </a:rPr>
              <a:t>回填土。</a:t>
            </a:r>
            <a:endParaRPr lang="zh-CN" altLang="en-US" sz="2800"/>
          </a:p>
        </p:txBody>
      </p:sp>
      <p:pic>
        <p:nvPicPr>
          <p:cNvPr id="1073742855" name="图片 1073742854"/>
          <p:cNvPicPr>
            <a:picLocks noChangeAspect="1"/>
          </p:cNvPicPr>
          <p:nvPr/>
        </p:nvPicPr>
        <p:blipFill>
          <a:blip r:embed="rId2"/>
          <a:stretch>
            <a:fillRect/>
          </a:stretch>
        </p:blipFill>
        <p:spPr>
          <a:xfrm>
            <a:off x="5272405" y="4187825"/>
            <a:ext cx="3735070" cy="261556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8440" y="0"/>
            <a:ext cx="8735060" cy="3538220"/>
          </a:xfrm>
          <a:prstGeom prst="rect">
            <a:avLst/>
          </a:prstGeom>
          <a:noFill/>
        </p:spPr>
        <p:txBody>
          <a:bodyPr wrap="square" rtlCol="0" anchor="t">
            <a:spAutoFit/>
          </a:bodyPr>
          <a:lstStyle/>
          <a:p>
            <a:pPr algn="l"/>
            <a:r>
              <a:rPr lang="zh-CN" altLang="en-US" sz="2800">
                <a:sym typeface="+mn-ea"/>
              </a:rPr>
              <a:t>（4）立杆注意事项</a:t>
            </a:r>
            <a:endParaRPr lang="zh-CN" altLang="en-US" sz="2800"/>
          </a:p>
          <a:p>
            <a:pPr algn="l"/>
            <a:r>
              <a:rPr lang="zh-CN" altLang="en-US" sz="2800">
                <a:sym typeface="+mn-ea"/>
              </a:rPr>
              <a:t>1）电杆起吊时，现场要服从</a:t>
            </a:r>
            <a:r>
              <a:rPr lang="zh-CN" altLang="en-US" sz="2800">
                <a:solidFill>
                  <a:srgbClr val="FF0000"/>
                </a:solidFill>
                <a:sym typeface="+mn-ea"/>
              </a:rPr>
              <a:t>专人统一指挥</a:t>
            </a:r>
            <a:r>
              <a:rPr lang="zh-CN" altLang="en-US" sz="2800">
                <a:sym typeface="+mn-ea"/>
              </a:rPr>
              <a:t>，电杆杆稍一经离地，指挥员应指挥暂时停下来，由工作人员检查悬吊及捆绑情况，认为可靠后方准继续起吊。</a:t>
            </a:r>
            <a:endParaRPr lang="zh-CN" altLang="en-US" sz="2800"/>
          </a:p>
          <a:p>
            <a:pPr algn="l"/>
            <a:r>
              <a:rPr lang="zh-CN" altLang="en-US" sz="2800">
                <a:sym typeface="+mn-ea"/>
              </a:rPr>
              <a:t>2）起吊过程中，</a:t>
            </a:r>
            <a:r>
              <a:rPr lang="zh-CN" altLang="en-US" sz="2800">
                <a:solidFill>
                  <a:srgbClr val="FF0000"/>
                </a:solidFill>
                <a:sym typeface="+mn-ea"/>
              </a:rPr>
              <a:t>工作人员应离起吊电杆杆长1.5倍的距离，</a:t>
            </a:r>
            <a:r>
              <a:rPr lang="zh-CN" altLang="en-US" sz="2800">
                <a:sym typeface="+mn-ea"/>
              </a:rPr>
              <a:t>起吊电杆下禁止有人逗留和通行。</a:t>
            </a:r>
            <a:endParaRPr lang="zh-CN" altLang="en-US" sz="2800"/>
          </a:p>
          <a:p>
            <a:pPr algn="l"/>
            <a:r>
              <a:rPr lang="zh-CN" altLang="en-US" sz="2800">
                <a:sym typeface="+mn-ea"/>
              </a:rPr>
              <a:t>3）在工作负责人的指挥和作业人员的配合下将电杆放于杆坑内，确保电杆位置准确。</a:t>
            </a:r>
            <a:endParaRPr lang="zh-CN" altLang="en-US" sz="2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4780" y="154940"/>
            <a:ext cx="8817610" cy="3969385"/>
          </a:xfrm>
          <a:prstGeom prst="rect">
            <a:avLst/>
          </a:prstGeom>
          <a:noFill/>
        </p:spPr>
        <p:txBody>
          <a:bodyPr wrap="square" rtlCol="0" anchor="t">
            <a:spAutoFit/>
          </a:bodyPr>
          <a:lstStyle/>
          <a:p>
            <a:pPr algn="l"/>
            <a:r>
              <a:rPr lang="zh-CN" altLang="en-US" sz="2800">
                <a:sym typeface="+mn-ea"/>
              </a:rPr>
              <a:t>（5））基坑回填</a:t>
            </a:r>
            <a:endParaRPr lang="zh-CN" altLang="en-US" sz="2800"/>
          </a:p>
          <a:p>
            <a:pPr algn="l"/>
            <a:r>
              <a:rPr lang="zh-CN" altLang="en-US" sz="2800">
                <a:sym typeface="+mn-ea"/>
              </a:rPr>
              <a:t>1）电杆组立后应校杆，检查电杆根开应在2500mm±30mm，电杆横向位移不大于50mm，电杆的倾斜</a:t>
            </a:r>
            <a:r>
              <a:rPr lang="zh-CN" altLang="en-US" sz="2800">
                <a:solidFill>
                  <a:srgbClr val="FF0000"/>
                </a:solidFill>
                <a:sym typeface="+mn-ea"/>
              </a:rPr>
              <a:t>不应使杆梢的位移大于杆梢直径的1/2</a:t>
            </a:r>
            <a:r>
              <a:rPr lang="zh-CN" altLang="en-US" sz="2800">
                <a:sym typeface="+mn-ea"/>
              </a:rPr>
              <a:t>。</a:t>
            </a:r>
            <a:endParaRPr lang="zh-CN" altLang="en-US" sz="2800"/>
          </a:p>
          <a:p>
            <a:pPr algn="l"/>
            <a:r>
              <a:rPr lang="zh-CN" altLang="en-US" sz="2800">
                <a:sym typeface="+mn-ea"/>
              </a:rPr>
              <a:t>2）基坑回填土时，土块应将土块打碎，土块直径不大于30mm；</a:t>
            </a:r>
            <a:r>
              <a:rPr lang="zh-CN" altLang="en-US" sz="2800">
                <a:solidFill>
                  <a:srgbClr val="FF0000"/>
                </a:solidFill>
                <a:sym typeface="+mn-ea"/>
              </a:rPr>
              <a:t>每回填300mm应夯实一次</a:t>
            </a:r>
            <a:r>
              <a:rPr lang="zh-CN" altLang="en-US" sz="2800">
                <a:sym typeface="+mn-ea"/>
              </a:rPr>
              <a:t>，不得回填杂草、树根、建渣等杂物；回填土后的电杆杆基应</a:t>
            </a:r>
            <a:r>
              <a:rPr lang="zh-CN" altLang="en-US" sz="2800">
                <a:solidFill>
                  <a:srgbClr val="FF0000"/>
                </a:solidFill>
                <a:sym typeface="+mn-ea"/>
              </a:rPr>
              <a:t>制作防沉土台</a:t>
            </a:r>
            <a:r>
              <a:rPr lang="zh-CN" altLang="en-US" sz="2800">
                <a:sym typeface="+mn-ea"/>
              </a:rPr>
              <a:t>，土台面积应大于坑口面积，</a:t>
            </a:r>
            <a:r>
              <a:rPr lang="zh-CN" altLang="en-US" sz="2800">
                <a:solidFill>
                  <a:srgbClr val="FF0000"/>
                </a:solidFill>
                <a:sym typeface="+mn-ea"/>
              </a:rPr>
              <a:t>培土高度应超出地面300mm</a:t>
            </a:r>
            <a:r>
              <a:rPr lang="zh-CN" altLang="en-US" sz="2800">
                <a:sym typeface="+mn-ea"/>
              </a:rPr>
              <a:t>。沥青路面或水泥路面不做防沉土台。</a:t>
            </a:r>
            <a:endParaRPr lang="zh-CN" altLang="en-US" sz="2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5" y="100330"/>
            <a:ext cx="8935085" cy="2522855"/>
          </a:xfrm>
          <a:prstGeom prst="rect">
            <a:avLst/>
          </a:prstGeom>
          <a:noFill/>
        </p:spPr>
        <p:txBody>
          <a:bodyPr wrap="square" rtlCol="0" anchor="t">
            <a:spAutoFit/>
          </a:bodyPr>
          <a:lstStyle/>
          <a:p>
            <a:pPr algn="l"/>
            <a:r>
              <a:rPr lang="zh-CN" altLang="en-US" sz="2800">
                <a:sym typeface="+mn-ea"/>
              </a:rPr>
              <a:t>六、变压器台架安装</a:t>
            </a:r>
            <a:endParaRPr lang="zh-CN" altLang="en-US" sz="2800"/>
          </a:p>
          <a:p>
            <a:pPr algn="l"/>
            <a:r>
              <a:rPr lang="zh-CN" altLang="en-US" sz="2800">
                <a:sym typeface="+mn-ea"/>
              </a:rPr>
              <a:t>（1）台架抱箍型号</a:t>
            </a:r>
            <a:endParaRPr lang="zh-CN" altLang="en-US" sz="2800"/>
          </a:p>
          <a:p>
            <a:pPr algn="l"/>
            <a:r>
              <a:rPr lang="zh-CN" altLang="en-US" sz="2800">
                <a:sym typeface="+mn-ea"/>
              </a:rPr>
              <a:t>台架抱箍由-100×10型扁铁加工成2个加强型半圆抱箍（BG8-280,TJ-BG-03），2个半圆抱箍组成一副台架抱箍，每副台架抱箍配2个M18×90螺栓，配双螺母双垫片。</a:t>
            </a:r>
            <a:endParaRPr lang="zh-CN" altLang="en-US"/>
          </a:p>
          <a:p>
            <a:pPr algn="l"/>
            <a:endParaRPr lang="zh-CN" altLang="en-US"/>
          </a:p>
        </p:txBody>
      </p:sp>
      <p:sp>
        <p:nvSpPr>
          <p:cNvPr id="3" name="文本框 2"/>
          <p:cNvSpPr txBox="1"/>
          <p:nvPr/>
        </p:nvSpPr>
        <p:spPr>
          <a:xfrm>
            <a:off x="2789555" y="2541270"/>
            <a:ext cx="3011170" cy="521970"/>
          </a:xfrm>
          <a:prstGeom prst="rect">
            <a:avLst/>
          </a:prstGeom>
          <a:noFill/>
        </p:spPr>
        <p:txBody>
          <a:bodyPr wrap="square" rtlCol="0" anchor="t">
            <a:spAutoFit/>
          </a:bodyPr>
          <a:lstStyle/>
          <a:p>
            <a:r>
              <a:rPr lang="en-US" b="1">
                <a:latin typeface="宋体" panose="02010600030101010101" pitchFamily="2" charset="-122"/>
                <a:sym typeface="+mn-ea"/>
              </a:rPr>
              <a:t> </a:t>
            </a:r>
            <a:r>
              <a:rPr lang="zh-CN" sz="2800" b="1">
                <a:sym typeface="+mn-ea"/>
              </a:rPr>
              <a:t>台架抱箍型号</a:t>
            </a:r>
            <a:endParaRPr lang="zh-CN" altLang="en-US" sz="2800"/>
          </a:p>
        </p:txBody>
      </p:sp>
      <p:graphicFrame>
        <p:nvGraphicFramePr>
          <p:cNvPr id="6" name="表格 5"/>
          <p:cNvGraphicFramePr/>
          <p:nvPr>
            <p:custDataLst>
              <p:tags r:id="rId1"/>
            </p:custDataLst>
          </p:nvPr>
        </p:nvGraphicFramePr>
        <p:xfrm>
          <a:off x="318135" y="3269932"/>
          <a:ext cx="8348980" cy="2306320"/>
        </p:xfrm>
        <a:graphic>
          <a:graphicData uri="http://schemas.openxmlformats.org/drawingml/2006/table">
            <a:tbl>
              <a:tblPr firstRow="1" bandRow="1">
                <a:tableStyleId>{5940675A-B579-460E-94D1-54222C63F5DA}</a:tableStyleId>
              </a:tblPr>
              <a:tblGrid>
                <a:gridCol w="2957195"/>
                <a:gridCol w="1791970"/>
                <a:gridCol w="1664335"/>
                <a:gridCol w="1935480"/>
              </a:tblGrid>
              <a:tr h="1153160">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台架杆长（m）</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10</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FF0000"/>
                          </a:solidFill>
                          <a:latin typeface="宋体" panose="02010600030101010101" pitchFamily="2" charset="-122"/>
                          <a:ea typeface="宋体" panose="02010600030101010101" pitchFamily="2" charset="-122"/>
                          <a:cs typeface="宋体" panose="02010600030101010101" pitchFamily="2" charset="-122"/>
                        </a:rPr>
                        <a:t>12</a:t>
                      </a:r>
                      <a:endParaRPr lang="en-US" altLang="en-US" sz="2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15</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53160">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台架抱箍型号</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BG8-260TJ-BG-03</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solidFill>
                            <a:srgbClr val="FF0000"/>
                          </a:solidFill>
                          <a:latin typeface="宋体" panose="02010600030101010101" pitchFamily="2" charset="-122"/>
                          <a:ea typeface="宋体" panose="02010600030101010101" pitchFamily="2" charset="-122"/>
                          <a:cs typeface="宋体" panose="02010600030101010101" pitchFamily="2" charset="-122"/>
                        </a:rPr>
                        <a:t>BG8-280TJ-BG-03</a:t>
                      </a:r>
                      <a:endParaRPr lang="en-US" altLang="en-US" sz="24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BG8-320TJ-BG-03</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9060" y="109220"/>
            <a:ext cx="8726805" cy="6985635"/>
          </a:xfrm>
          <a:prstGeom prst="rect">
            <a:avLst/>
          </a:prstGeom>
          <a:noFill/>
        </p:spPr>
        <p:txBody>
          <a:bodyPr wrap="square" rtlCol="0" anchor="t">
            <a:spAutoFit/>
          </a:bodyPr>
          <a:lstStyle/>
          <a:p>
            <a:pPr algn="l"/>
            <a:r>
              <a:rPr lang="zh-CN" altLang="en-US" sz="2800">
                <a:sym typeface="+mn-ea"/>
              </a:rPr>
              <a:t>（2）台架抱箍安装</a:t>
            </a:r>
            <a:endParaRPr lang="zh-CN" altLang="en-US" sz="2800"/>
          </a:p>
          <a:p>
            <a:pPr algn="l"/>
            <a:r>
              <a:rPr lang="zh-CN" altLang="en-US" sz="2800">
                <a:sym typeface="+mn-ea"/>
              </a:rPr>
              <a:t>台架抱箍安装在台架电杆上，</a:t>
            </a:r>
            <a:r>
              <a:rPr lang="zh-CN" altLang="en-US" sz="2800">
                <a:solidFill>
                  <a:srgbClr val="FF0000"/>
                </a:solidFill>
                <a:sym typeface="+mn-ea"/>
              </a:rPr>
              <a:t>抱箍加强平面向上</a:t>
            </a:r>
            <a:r>
              <a:rPr lang="zh-CN" altLang="en-US" sz="2800">
                <a:sym typeface="+mn-ea"/>
              </a:rPr>
              <a:t>，其上沿</a:t>
            </a:r>
            <a:r>
              <a:rPr lang="zh-CN" altLang="en-US" sz="2800">
                <a:solidFill>
                  <a:srgbClr val="FF0000"/>
                </a:solidFill>
                <a:sym typeface="+mn-ea"/>
              </a:rPr>
              <a:t>距地3330mm</a:t>
            </a:r>
            <a:r>
              <a:rPr lang="zh-CN" altLang="en-US" sz="2800">
                <a:sym typeface="+mn-ea"/>
              </a:rPr>
              <a:t>,两边对称，保持水平；用M18×90的螺栓按</a:t>
            </a:r>
            <a:r>
              <a:rPr lang="zh-CN" altLang="en-US" sz="2800">
                <a:solidFill>
                  <a:srgbClr val="FF0000"/>
                </a:solidFill>
                <a:sym typeface="+mn-ea"/>
              </a:rPr>
              <a:t>“二平二螺母”</a:t>
            </a:r>
            <a:r>
              <a:rPr lang="zh-CN" altLang="en-US" sz="2800">
                <a:sym typeface="+mn-ea"/>
              </a:rPr>
              <a:t>固定，抱箍安装方向与10kV线路方向垂直,螺栓穿向由台架内向外穿入。</a:t>
            </a:r>
            <a:endParaRPr lang="zh-CN" altLang="en-US" sz="2800"/>
          </a:p>
          <a:p>
            <a:pPr algn="l"/>
            <a:r>
              <a:rPr lang="zh-CN" altLang="en-US" sz="2800">
                <a:sym typeface="+mn-ea"/>
              </a:rPr>
              <a:t>（3）变压器双杆支持架（台架槽钢横担）安装</a:t>
            </a:r>
            <a:endParaRPr lang="zh-CN" altLang="en-US" sz="2800"/>
          </a:p>
          <a:p>
            <a:pPr algn="l"/>
            <a:r>
              <a:rPr lang="zh-CN" altLang="en-US" sz="2800">
                <a:sym typeface="+mn-ea"/>
              </a:rPr>
              <a:t>将2条变压器双杆支持架（台架槽钢横担）水平放置在台架抱箍（BG8-280,TJ-BG-03）上，前后一边一条，槽钢横担开口向外，用</a:t>
            </a:r>
            <a:r>
              <a:rPr lang="zh-CN" altLang="en-US" sz="2800">
                <a:solidFill>
                  <a:srgbClr val="FF0000"/>
                </a:solidFill>
                <a:sym typeface="+mn-ea"/>
              </a:rPr>
              <a:t>4个双头螺栓将槽钢横担固定</a:t>
            </a:r>
            <a:r>
              <a:rPr lang="zh-CN" altLang="en-US" sz="2800">
                <a:sym typeface="+mn-ea"/>
              </a:rPr>
              <a:t>。如果变压器双杆支持架（台架槽钢横担）两端开孔为“八字型孔”，则应将其喇叭口向下，即</a:t>
            </a:r>
            <a:r>
              <a:rPr lang="zh-CN" altLang="en-US" sz="2800">
                <a:solidFill>
                  <a:srgbClr val="FF0000"/>
                </a:solidFill>
                <a:sym typeface="+mn-ea"/>
              </a:rPr>
              <a:t>按正八字安装</a:t>
            </a:r>
            <a:r>
              <a:rPr lang="zh-CN" altLang="en-US" sz="2800">
                <a:sym typeface="+mn-ea"/>
              </a:rPr>
              <a:t>；双头螺杆穿入孔后，应紧贴电杆固定，并尽量保持各螺杆在同一水平线上；双头螺栓按“</a:t>
            </a:r>
            <a:r>
              <a:rPr lang="zh-CN" altLang="en-US" sz="2800">
                <a:solidFill>
                  <a:srgbClr val="FF0000"/>
                </a:solidFill>
                <a:sym typeface="+mn-ea"/>
              </a:rPr>
              <a:t>一方垫二螺母</a:t>
            </a:r>
            <a:r>
              <a:rPr lang="zh-CN" altLang="en-US" sz="2800">
                <a:sym typeface="+mn-ea"/>
              </a:rPr>
              <a:t>”两头紧固，双螺母紧固后螺杆应</a:t>
            </a:r>
            <a:r>
              <a:rPr lang="zh-CN" altLang="en-US" sz="2800">
                <a:solidFill>
                  <a:srgbClr val="FF0000"/>
                </a:solidFill>
                <a:sym typeface="+mn-ea"/>
              </a:rPr>
              <a:t>出丝2～3个丝扣</a:t>
            </a:r>
            <a:r>
              <a:rPr lang="zh-CN" altLang="en-US" sz="2800">
                <a:sym typeface="+mn-ea"/>
              </a:rPr>
              <a:t>。变压器双杆支持架（台架横担）安装后，检查</a:t>
            </a:r>
            <a:r>
              <a:rPr lang="zh-CN" altLang="en-US" sz="2800">
                <a:solidFill>
                  <a:srgbClr val="FF0000"/>
                </a:solidFill>
                <a:sym typeface="+mn-ea"/>
              </a:rPr>
              <a:t>槽钢水平中线距地面的距离应为3400mm。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a:stretch>
        </a:blipFill>
        <a:effectLst/>
      </p:bgPr>
    </p:bg>
    <p:spTree>
      <p:nvGrpSpPr>
        <p:cNvPr id="1" name=""/>
        <p:cNvGrpSpPr/>
        <p:nvPr/>
      </p:nvGrpSpPr>
      <p:grpSpPr>
        <a:xfrm>
          <a:off x="0" y="0"/>
          <a:ext cx="0" cy="0"/>
          <a:chOff x="0" y="0"/>
          <a:chExt cx="0" cy="0"/>
        </a:xfrm>
      </p:grpSpPr>
      <p:pic>
        <p:nvPicPr>
          <p:cNvPr id="1073742859" name="图片 1073742858" descr="3.1整根杆台架安装"/>
          <p:cNvPicPr>
            <a:picLocks noChangeAspect="1"/>
          </p:cNvPicPr>
          <p:nvPr/>
        </p:nvPicPr>
        <p:blipFill>
          <a:blip r:embed="rId4" cstate="print"/>
          <a:stretch>
            <a:fillRect/>
          </a:stretch>
        </p:blipFill>
        <p:spPr>
          <a:xfrm>
            <a:off x="-635" y="635"/>
            <a:ext cx="4747260" cy="6857365"/>
          </a:xfrm>
          <a:prstGeom prst="rect">
            <a:avLst/>
          </a:prstGeom>
          <a:noFill/>
          <a:ln w="9525">
            <a:noFill/>
          </a:ln>
        </p:spPr>
      </p:pic>
      <p:pic>
        <p:nvPicPr>
          <p:cNvPr id="1073742861" name="图片 1073742860" descr="台架螺栓紧固"/>
          <p:cNvPicPr>
            <a:picLocks noChangeAspect="1"/>
          </p:cNvPicPr>
          <p:nvPr/>
        </p:nvPicPr>
        <p:blipFill>
          <a:blip r:embed="rId5"/>
          <a:stretch>
            <a:fillRect/>
          </a:stretch>
        </p:blipFill>
        <p:spPr>
          <a:xfrm>
            <a:off x="4746625" y="0"/>
            <a:ext cx="4397375" cy="6858635"/>
          </a:xfrm>
          <a:prstGeom prst="rect">
            <a:avLst/>
          </a:prstGeom>
          <a:noFill/>
          <a:ln w="9525">
            <a:noFill/>
          </a:ln>
        </p:spPr>
      </p:pic>
    </p:spTree>
  </p:cSld>
  <p:clrMapOvr>
    <a:overrideClrMapping bg1="dk2" tx1="lt1" bg2="dk1"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7000" y="219075"/>
            <a:ext cx="8807450" cy="3538220"/>
          </a:xfrm>
          <a:prstGeom prst="rect">
            <a:avLst/>
          </a:prstGeom>
          <a:noFill/>
        </p:spPr>
        <p:txBody>
          <a:bodyPr wrap="square" rtlCol="0" anchor="t">
            <a:spAutoFit/>
          </a:bodyPr>
          <a:lstStyle/>
          <a:p>
            <a:pPr algn="l"/>
            <a:r>
              <a:rPr lang="zh-CN" altLang="en-US" sz="2800">
                <a:latin typeface="+mn-ea"/>
                <a:ea typeface="+mn-ea"/>
                <a:cs typeface="+mn-ea"/>
                <a:sym typeface="+mn-ea"/>
              </a:rPr>
              <a:t>七、台架电杆横担安装（ 侧装电杆横担安装）</a:t>
            </a:r>
            <a:endParaRPr lang="zh-CN" altLang="en-US" sz="2800">
              <a:latin typeface="+mn-ea"/>
              <a:ea typeface="+mn-ea"/>
              <a:cs typeface="+mn-ea"/>
            </a:endParaRPr>
          </a:p>
          <a:p>
            <a:pPr algn="l"/>
            <a:r>
              <a:rPr lang="zh-CN" altLang="en-US" sz="2800">
                <a:latin typeface="+mn-ea"/>
                <a:ea typeface="+mn-ea"/>
                <a:cs typeface="+mn-ea"/>
                <a:sym typeface="+mn-ea"/>
              </a:rPr>
              <a:t>（1）12米杆型侧装台架杆横担安装</a:t>
            </a:r>
            <a:endParaRPr lang="zh-CN" altLang="en-US" sz="2800">
              <a:latin typeface="+mn-ea"/>
              <a:ea typeface="+mn-ea"/>
              <a:cs typeface="+mn-ea"/>
            </a:endParaRPr>
          </a:p>
          <a:p>
            <a:pPr algn="l"/>
            <a:r>
              <a:rPr lang="zh-CN" altLang="en-US" sz="2800">
                <a:latin typeface="+mn-ea"/>
                <a:ea typeface="+mn-ea"/>
                <a:cs typeface="+mn-ea"/>
                <a:sym typeface="+mn-ea"/>
              </a:rPr>
              <a:t>   </a:t>
            </a:r>
            <a:r>
              <a:rPr lang="en-US" altLang="zh-CN" sz="2800">
                <a:latin typeface="+mn-ea"/>
                <a:ea typeface="+mn-ea"/>
                <a:cs typeface="+mn-ea"/>
                <a:sym typeface="+mn-ea"/>
              </a:rPr>
              <a:t>1</a:t>
            </a:r>
            <a:r>
              <a:rPr lang="zh-CN" altLang="en-US" sz="2800">
                <a:latin typeface="+mn-ea"/>
                <a:ea typeface="+mn-ea"/>
                <a:cs typeface="+mn-ea"/>
                <a:sym typeface="+mn-ea"/>
              </a:rPr>
              <a:t>）单顶帽安装在受电侧。直线单顶单抱箍安装，</a:t>
            </a:r>
            <a:r>
              <a:rPr lang="zh-CN" altLang="en-US" sz="2800">
                <a:solidFill>
                  <a:srgbClr val="FF0000"/>
                </a:solidFill>
                <a:latin typeface="+mn-ea"/>
                <a:ea typeface="+mn-ea"/>
                <a:cs typeface="+mn-ea"/>
                <a:sym typeface="+mn-ea"/>
              </a:rPr>
              <a:t>抱箍水平中线距杆顶150mm；</a:t>
            </a:r>
            <a:r>
              <a:rPr lang="zh-CN" altLang="en-US" sz="2800">
                <a:latin typeface="+mn-ea"/>
                <a:ea typeface="+mn-ea"/>
                <a:cs typeface="+mn-ea"/>
                <a:sym typeface="+mn-ea"/>
              </a:rPr>
              <a:t>直线单顶双抱箍安装，</a:t>
            </a:r>
            <a:r>
              <a:rPr lang="zh-CN" altLang="en-US" sz="2800">
                <a:solidFill>
                  <a:srgbClr val="FF0000"/>
                </a:solidFill>
                <a:latin typeface="+mn-ea"/>
                <a:ea typeface="+mn-ea"/>
                <a:cs typeface="+mn-ea"/>
                <a:sym typeface="+mn-ea"/>
              </a:rPr>
              <a:t>底边抱箍中线距杆顶350mm。</a:t>
            </a:r>
            <a:r>
              <a:rPr lang="zh-CN" altLang="en-US" sz="2800">
                <a:latin typeface="+mn-ea"/>
                <a:ea typeface="+mn-ea"/>
                <a:cs typeface="+mn-ea"/>
                <a:sym typeface="+mn-ea"/>
              </a:rPr>
              <a:t>直线横担安装在受电侧，</a:t>
            </a:r>
            <a:r>
              <a:rPr lang="zh-CN" altLang="en-US" sz="2800">
                <a:solidFill>
                  <a:srgbClr val="FF0000"/>
                </a:solidFill>
                <a:latin typeface="+mn-ea"/>
                <a:ea typeface="+mn-ea"/>
                <a:cs typeface="+mn-ea"/>
                <a:sym typeface="+mn-ea"/>
              </a:rPr>
              <a:t>横担与10kV线路方向垂直</a:t>
            </a:r>
            <a:r>
              <a:rPr lang="zh-CN" altLang="en-US" sz="2800">
                <a:latin typeface="+mn-ea"/>
                <a:ea typeface="+mn-ea"/>
                <a:cs typeface="+mn-ea"/>
                <a:sym typeface="+mn-ea"/>
              </a:rPr>
              <a:t>，用U型抱箍U18-200固定；</a:t>
            </a:r>
            <a:r>
              <a:rPr lang="zh-CN" altLang="en-US" sz="2800">
                <a:solidFill>
                  <a:srgbClr val="FF0000"/>
                </a:solidFill>
                <a:latin typeface="+mn-ea"/>
                <a:ea typeface="+mn-ea"/>
                <a:cs typeface="+mn-ea"/>
                <a:sym typeface="+mn-ea"/>
              </a:rPr>
              <a:t>横担水平中线距杆顶800mm；</a:t>
            </a:r>
            <a:r>
              <a:rPr lang="zh-CN" altLang="en-US" sz="2800">
                <a:latin typeface="+mn-ea"/>
                <a:ea typeface="+mn-ea"/>
                <a:cs typeface="+mn-ea"/>
                <a:sym typeface="+mn-ea"/>
              </a:rPr>
              <a:t>柱式绝缘子垂直安装，绝缘子顶槽方向与横担垂直。</a:t>
            </a:r>
            <a:endParaRPr lang="zh-CN" altLang="en-US" sz="2800">
              <a:latin typeface="+mn-ea"/>
              <a:ea typeface="+mn-ea"/>
              <a:cs typeface="+mn-ea"/>
            </a:endParaRPr>
          </a:p>
        </p:txBody>
      </p:sp>
      <p:pic>
        <p:nvPicPr>
          <p:cNvPr id="1073742866" name="图片 1073742865" descr="引线横担2 (11)_2345看图王"/>
          <p:cNvPicPr>
            <a:picLocks noChangeAspect="1"/>
          </p:cNvPicPr>
          <p:nvPr/>
        </p:nvPicPr>
        <p:blipFill>
          <a:blip r:embed="rId2" cstate="print"/>
          <a:stretch>
            <a:fillRect/>
          </a:stretch>
        </p:blipFill>
        <p:spPr>
          <a:xfrm>
            <a:off x="397510" y="3757295"/>
            <a:ext cx="8536940" cy="276225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nvSpPr>
        <p:spPr>
          <a:xfrm>
            <a:off x="2540" y="495300"/>
            <a:ext cx="8382635" cy="680085"/>
          </a:xfrm>
          <a:prstGeom prst="rect">
            <a:avLst/>
          </a:prstGeom>
        </p:spPr>
        <p:txBody>
          <a:bodyPr vert="horz" lIns="90000" tIns="46800" rIns="90000" bIns="46800" rtlCol="0" anchor="b" anchorCtr="0">
            <a:normAutofit fontScale="97500" lnSpcReduction="10000"/>
          </a:bodyPr>
          <a:lstStyle>
            <a:lvl1pPr algn="ctr" defTabSz="914400" rtl="0" eaLnBrk="1" fontAlgn="auto" latinLnBrk="0" hangingPunct="1">
              <a:lnSpc>
                <a:spcPct val="100000"/>
              </a:lnSpc>
              <a:spcBef>
                <a:spcPct val="0"/>
              </a:spcBef>
              <a:buNone/>
              <a:defRPr sz="6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r>
              <a:rPr lang="zh-CN" altLang="en-US" sz="4000"/>
              <a:t>柱上变压器台侧装方案ZA-1-CX</a:t>
            </a:r>
          </a:p>
        </p:txBody>
      </p:sp>
      <p:sp>
        <p:nvSpPr>
          <p:cNvPr id="7" name="副标题 6"/>
          <p:cNvSpPr>
            <a:spLocks noGrp="1"/>
          </p:cNvSpPr>
          <p:nvPr>
            <p:ph type="subTitle" idx="1"/>
          </p:nvPr>
        </p:nvSpPr>
        <p:spPr>
          <a:xfrm>
            <a:off x="235585" y="1299210"/>
            <a:ext cx="8622665" cy="3998595"/>
          </a:xfrm>
        </p:spPr>
        <p:txBody>
          <a:bodyPr/>
          <a:lstStyle/>
          <a:p>
            <a:pPr algn="l"/>
            <a:r>
              <a:rPr lang="zh-CN" altLang="en-US" sz="2800">
                <a:latin typeface="+mn-ea"/>
                <a:cs typeface="+mn-ea"/>
                <a:sym typeface="+mn-ea"/>
              </a:rPr>
              <a:t>一、柱上变压器台</a:t>
            </a:r>
            <a:r>
              <a:rPr lang="zh-CN" altLang="en-US" sz="2800">
                <a:solidFill>
                  <a:srgbClr val="FF0000"/>
                </a:solidFill>
                <a:latin typeface="+mn-ea"/>
                <a:cs typeface="+mn-ea"/>
                <a:sym typeface="+mn-ea"/>
              </a:rPr>
              <a:t>侧装</a:t>
            </a:r>
            <a:r>
              <a:rPr lang="zh-CN" altLang="en-US" sz="2800">
                <a:latin typeface="+mn-ea"/>
                <a:cs typeface="+mn-ea"/>
                <a:sym typeface="+mn-ea"/>
              </a:rPr>
              <a:t>方案ZA-1-CX，采用双杆等高（直线杆型）或不等高（终端杆型）布置等两种方式，</a:t>
            </a:r>
            <a:r>
              <a:rPr lang="zh-CN" altLang="en-US" sz="2800">
                <a:solidFill>
                  <a:srgbClr val="FF0000"/>
                </a:solidFill>
                <a:latin typeface="+mn-ea"/>
                <a:cs typeface="+mn-ea"/>
                <a:sym typeface="+mn-ea"/>
              </a:rPr>
              <a:t>跟开2.5米，</a:t>
            </a:r>
            <a:r>
              <a:rPr lang="zh-CN" altLang="en-US" sz="2800">
                <a:latin typeface="+mn-ea"/>
                <a:cs typeface="+mn-ea"/>
                <a:sym typeface="+mn-ea"/>
              </a:rPr>
              <a:t>电杆采用非预应力混凝土电杆，变台一般采用12米、15米两种杆型，如遇边远山区抬杆立杆困难或旧台区改造等特殊情况，也可采用10米杆型。</a:t>
            </a:r>
            <a:endParaRPr lang="zh-CN" altLang="en-US" sz="2800">
              <a:latin typeface="+mn-ea"/>
              <a:cs typeface="+mn-ea"/>
            </a:endParaRPr>
          </a:p>
          <a:p>
            <a:pPr algn="l"/>
            <a:r>
              <a:rPr lang="zh-CN" altLang="en-US" sz="2800">
                <a:latin typeface="+mn-ea"/>
                <a:cs typeface="+mn-ea"/>
                <a:sym typeface="+mn-ea"/>
              </a:rPr>
              <a:t>(1)10kV柱上变压器台侧装12m双杆典设方案ZA-1-CX示意图：</a:t>
            </a:r>
            <a:endParaRPr lang="zh-CN" altLang="en-US" sz="2800">
              <a:latin typeface="+mn-ea"/>
              <a:cs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6225" y="124460"/>
            <a:ext cx="8590915" cy="2676525"/>
          </a:xfrm>
          <a:prstGeom prst="rect">
            <a:avLst/>
          </a:prstGeom>
          <a:noFill/>
        </p:spPr>
        <p:txBody>
          <a:bodyPr wrap="square" rtlCol="0" anchor="t">
            <a:spAutoFit/>
          </a:bodyPr>
          <a:lstStyle/>
          <a:p>
            <a:pPr algn="l"/>
            <a:r>
              <a:rPr lang="zh-CN" altLang="en-US" sz="2800">
                <a:sym typeface="+mn-ea"/>
              </a:rPr>
              <a:t>注：台架主杆为终端杆型时，主杆应按10kV终端杆耐张组装金具，设置终端拉线。其中：中相抱箍水平中线距杆顶150mm,水平耐张横担安装方向与10kV线路方向垂直，耐张横担水平中线</a:t>
            </a:r>
            <a:r>
              <a:rPr lang="zh-CN" altLang="en-US" sz="2800">
                <a:solidFill>
                  <a:srgbClr val="FF0000"/>
                </a:solidFill>
                <a:sym typeface="+mn-ea"/>
              </a:rPr>
              <a:t>距杆顶1050mm</a:t>
            </a:r>
            <a:r>
              <a:rPr lang="zh-CN" altLang="en-US" sz="2800">
                <a:sym typeface="+mn-ea"/>
              </a:rPr>
              <a:t>，距变压器双杆支持架（台架槽钢横担）5350mm；</a:t>
            </a:r>
            <a:r>
              <a:rPr lang="zh-CN" altLang="en-US" sz="2800">
                <a:solidFill>
                  <a:srgbClr val="FF0000"/>
                </a:solidFill>
                <a:sym typeface="+mn-ea"/>
              </a:rPr>
              <a:t>距地面8750mm。</a:t>
            </a:r>
          </a:p>
        </p:txBody>
      </p:sp>
      <p:sp>
        <p:nvSpPr>
          <p:cNvPr id="6" name="文本框 5"/>
          <p:cNvSpPr txBox="1"/>
          <p:nvPr/>
        </p:nvSpPr>
        <p:spPr>
          <a:xfrm>
            <a:off x="276225" y="2800985"/>
            <a:ext cx="8698865" cy="2245360"/>
          </a:xfrm>
          <a:prstGeom prst="rect">
            <a:avLst/>
          </a:prstGeom>
          <a:noFill/>
        </p:spPr>
        <p:txBody>
          <a:bodyPr wrap="square" rtlCol="0" anchor="t">
            <a:spAutoFit/>
          </a:bodyPr>
          <a:lstStyle/>
          <a:p>
            <a:pPr algn="l"/>
            <a:r>
              <a:rPr lang="en-US" altLang="zh-CN" sz="2800">
                <a:latin typeface="+mn-ea"/>
                <a:ea typeface="+mn-ea"/>
                <a:cs typeface="+mn-ea"/>
                <a:sym typeface="+mn-ea"/>
              </a:rPr>
              <a:t>2</a:t>
            </a:r>
            <a:r>
              <a:rPr lang="zh-CN" altLang="en-US" sz="2800">
                <a:latin typeface="+mn-ea"/>
                <a:ea typeface="+mn-ea"/>
                <a:cs typeface="+mn-ea"/>
                <a:sym typeface="+mn-ea"/>
              </a:rPr>
              <a:t>）侧装引线横担安装</a:t>
            </a:r>
            <a:endParaRPr lang="zh-CN" altLang="en-US" sz="2800">
              <a:latin typeface="+mn-ea"/>
              <a:ea typeface="+mn-ea"/>
              <a:cs typeface="+mn-ea"/>
            </a:endParaRPr>
          </a:p>
          <a:p>
            <a:pPr algn="l"/>
            <a:r>
              <a:rPr lang="zh-CN" altLang="en-US" sz="2800">
                <a:solidFill>
                  <a:srgbClr val="FF0000"/>
                </a:solidFill>
                <a:latin typeface="+mn-ea"/>
                <a:ea typeface="+mn-ea"/>
                <a:cs typeface="+mn-ea"/>
                <a:sym typeface="+mn-ea"/>
              </a:rPr>
              <a:t>侧装引线横担</a:t>
            </a:r>
            <a:r>
              <a:rPr lang="zh-CN" altLang="en-US" sz="2800">
                <a:solidFill>
                  <a:schemeClr val="tx1"/>
                </a:solidFill>
                <a:latin typeface="+mn-ea"/>
                <a:ea typeface="+mn-ea"/>
                <a:cs typeface="+mn-ea"/>
                <a:sym typeface="+mn-ea"/>
              </a:rPr>
              <a:t>安装在台架电杆</a:t>
            </a:r>
            <a:r>
              <a:rPr lang="zh-CN" altLang="en-US" sz="2800">
                <a:solidFill>
                  <a:srgbClr val="FF0000"/>
                </a:solidFill>
                <a:latin typeface="+mn-ea"/>
                <a:ea typeface="+mn-ea"/>
                <a:cs typeface="+mn-ea"/>
                <a:sym typeface="+mn-ea"/>
              </a:rPr>
              <a:t>内侧</a:t>
            </a:r>
            <a:r>
              <a:rPr lang="zh-CN" altLang="en-US" sz="2800">
                <a:latin typeface="+mn-ea"/>
                <a:ea typeface="+mn-ea"/>
                <a:cs typeface="+mn-ea"/>
                <a:sym typeface="+mn-ea"/>
              </a:rPr>
              <a:t>，横担与10kV线路方向垂直，用横担抱箍固定；横担水平中线距线路直线杆横担</a:t>
            </a:r>
            <a:r>
              <a:rPr lang="zh-CN" altLang="en-US" sz="2800">
                <a:solidFill>
                  <a:srgbClr val="FF0000"/>
                </a:solidFill>
                <a:latin typeface="+mn-ea"/>
                <a:ea typeface="+mn-ea"/>
                <a:cs typeface="+mn-ea"/>
                <a:sym typeface="+mn-ea"/>
              </a:rPr>
              <a:t>1500mm，距杆顶2300mm</a:t>
            </a:r>
            <a:r>
              <a:rPr lang="zh-CN" altLang="en-US" sz="2800">
                <a:latin typeface="+mn-ea"/>
                <a:ea typeface="+mn-ea"/>
                <a:cs typeface="+mn-ea"/>
                <a:sym typeface="+mn-ea"/>
              </a:rPr>
              <a:t>。柱式绝缘子侧面安装，绝缘子顶槽方向与横担垂直。</a:t>
            </a:r>
            <a:endParaRPr lang="zh-CN" altLang="en-US" sz="2800">
              <a:latin typeface="+mn-ea"/>
              <a:ea typeface="+mn-ea"/>
              <a:cs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2075" y="255905"/>
            <a:ext cx="8843645" cy="3969385"/>
          </a:xfrm>
          <a:prstGeom prst="rect">
            <a:avLst/>
          </a:prstGeom>
          <a:noFill/>
        </p:spPr>
        <p:txBody>
          <a:bodyPr wrap="square" rtlCol="0" anchor="t">
            <a:spAutoFit/>
          </a:bodyPr>
          <a:lstStyle/>
          <a:p>
            <a:pPr algn="l"/>
            <a:r>
              <a:rPr lang="zh-CN" altLang="en-US" sz="2800">
                <a:sym typeface="+mn-ea"/>
              </a:rPr>
              <a:t>3）侧装熔断器横担安装</a:t>
            </a:r>
            <a:endParaRPr lang="zh-CN" altLang="en-US" sz="2800"/>
          </a:p>
          <a:p>
            <a:pPr algn="l"/>
            <a:r>
              <a:rPr lang="zh-CN" altLang="en-US" sz="2800">
                <a:solidFill>
                  <a:srgbClr val="FF0000"/>
                </a:solidFill>
                <a:sym typeface="+mn-ea"/>
              </a:rPr>
              <a:t>侧装跌落式熔断器横担</a:t>
            </a:r>
            <a:r>
              <a:rPr lang="zh-CN" altLang="en-US" sz="2800">
                <a:solidFill>
                  <a:schemeClr val="tx1"/>
                </a:solidFill>
                <a:sym typeface="+mn-ea"/>
              </a:rPr>
              <a:t>安装在台架</a:t>
            </a:r>
            <a:r>
              <a:rPr lang="zh-CN" altLang="en-US" sz="2800">
                <a:solidFill>
                  <a:srgbClr val="FF0000"/>
                </a:solidFill>
                <a:sym typeface="+mn-ea"/>
              </a:rPr>
              <a:t>电杆外侧</a:t>
            </a:r>
            <a:r>
              <a:rPr lang="zh-CN" altLang="en-US" sz="2800">
                <a:sym typeface="+mn-ea"/>
              </a:rPr>
              <a:t>，横担与10kV线路方向垂直，用横担抱箍固定；</a:t>
            </a:r>
            <a:r>
              <a:rPr lang="zh-CN" altLang="en-US" sz="2800">
                <a:solidFill>
                  <a:srgbClr val="FF0000"/>
                </a:solidFill>
                <a:sym typeface="+mn-ea"/>
              </a:rPr>
              <a:t>横担水平中线距引线横担1400mm，距杆顶3700mm</a:t>
            </a:r>
            <a:r>
              <a:rPr lang="zh-CN" altLang="en-US" sz="2800">
                <a:sym typeface="+mn-ea"/>
              </a:rPr>
              <a:t>；距避雷器横担900mm，距变压器双杆支持架（台架槽钢横担）2700mm，距地面6100mm。横担上共安装6个柱式绝缘子，其中：3个向上垂直安装，3个向台架内侧垂直安装，绝缘子顶槽方向与横担垂直。</a:t>
            </a:r>
            <a:r>
              <a:rPr lang="zh-CN" altLang="en-US" sz="2800">
                <a:solidFill>
                  <a:srgbClr val="FF0000"/>
                </a:solidFill>
                <a:sym typeface="+mn-ea"/>
              </a:rPr>
              <a:t>跌落式熔断器</a:t>
            </a:r>
            <a:r>
              <a:rPr lang="zh-CN" altLang="en-US" sz="2800">
                <a:solidFill>
                  <a:schemeClr val="tx1"/>
                </a:solidFill>
                <a:sym typeface="+mn-ea"/>
              </a:rPr>
              <a:t>通过熔断器安装架（RJ7-170）向</a:t>
            </a:r>
            <a:r>
              <a:rPr lang="zh-CN" altLang="en-US" sz="2800">
                <a:solidFill>
                  <a:srgbClr val="FF0000"/>
                </a:solidFill>
                <a:sym typeface="+mn-ea"/>
              </a:rPr>
              <a:t>台架外侧</a:t>
            </a:r>
            <a:r>
              <a:rPr lang="zh-CN" altLang="en-US" sz="2800">
                <a:solidFill>
                  <a:schemeClr val="tx1"/>
                </a:solidFill>
                <a:sym typeface="+mn-ea"/>
              </a:rPr>
              <a:t>安装在横担上。</a:t>
            </a:r>
          </a:p>
        </p:txBody>
      </p:sp>
      <p:sp>
        <p:nvSpPr>
          <p:cNvPr id="5" name="文本框 4"/>
          <p:cNvSpPr txBox="1"/>
          <p:nvPr/>
        </p:nvSpPr>
        <p:spPr>
          <a:xfrm>
            <a:off x="0" y="4225290"/>
            <a:ext cx="8853805" cy="2306955"/>
          </a:xfrm>
          <a:prstGeom prst="rect">
            <a:avLst/>
          </a:prstGeom>
          <a:noFill/>
        </p:spPr>
        <p:txBody>
          <a:bodyPr wrap="square" rtlCol="0" anchor="t">
            <a:spAutoFit/>
          </a:bodyPr>
          <a:lstStyle/>
          <a:p>
            <a:pPr algn="l"/>
            <a:r>
              <a:rPr lang="zh-CN" altLang="en-US" sz="2400">
                <a:sym typeface="+mn-ea"/>
              </a:rPr>
              <a:t>4）侧装避雷器横担安装</a:t>
            </a:r>
            <a:endParaRPr lang="zh-CN" altLang="en-US" sz="2400"/>
          </a:p>
          <a:p>
            <a:pPr algn="l"/>
            <a:r>
              <a:rPr lang="zh-CN" altLang="en-US" sz="2400">
                <a:solidFill>
                  <a:srgbClr val="FF0000"/>
                </a:solidFill>
                <a:sym typeface="+mn-ea"/>
              </a:rPr>
              <a:t>侧装避雷器横担</a:t>
            </a:r>
            <a:r>
              <a:rPr lang="zh-CN" altLang="en-US" sz="2400">
                <a:solidFill>
                  <a:schemeClr val="tx1"/>
                </a:solidFill>
                <a:sym typeface="+mn-ea"/>
              </a:rPr>
              <a:t>安装在台架电杆</a:t>
            </a:r>
            <a:r>
              <a:rPr lang="zh-CN" altLang="en-US" sz="2400">
                <a:solidFill>
                  <a:srgbClr val="FF0000"/>
                </a:solidFill>
                <a:sym typeface="+mn-ea"/>
              </a:rPr>
              <a:t>内侧</a:t>
            </a:r>
            <a:r>
              <a:rPr lang="zh-CN" altLang="en-US" sz="2400">
                <a:sym typeface="+mn-ea"/>
              </a:rPr>
              <a:t>，横担与10kV线路方向垂直，用横担抱箍固定；横担水平中线距熔断器横担900mm；距变压器双杆支持架（台架槽钢横担）1800mm，距地面5200mm。3个可装卸式避雷器向上垂直安装，</a:t>
            </a:r>
            <a:r>
              <a:rPr lang="zh-CN" altLang="en-US" sz="2400">
                <a:solidFill>
                  <a:srgbClr val="FF0000"/>
                </a:solidFill>
                <a:sym typeface="+mn-ea"/>
              </a:rPr>
              <a:t>3个柱式绝缘子向台架外侧安装</a:t>
            </a:r>
            <a:r>
              <a:rPr lang="zh-CN" altLang="en-US" sz="2400">
                <a:sym typeface="+mn-ea"/>
              </a:rPr>
              <a:t>，绝缘子顶槽方向与横担垂直。</a:t>
            </a:r>
            <a:endParaRPr lang="zh-CN" altLang="en-US"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3500" y="193040"/>
            <a:ext cx="8943975" cy="5262245"/>
          </a:xfrm>
          <a:prstGeom prst="rect">
            <a:avLst/>
          </a:prstGeom>
          <a:noFill/>
        </p:spPr>
        <p:txBody>
          <a:bodyPr wrap="square" rtlCol="0" anchor="t">
            <a:spAutoFit/>
          </a:bodyPr>
          <a:lstStyle/>
          <a:p>
            <a:pPr algn="l"/>
            <a:r>
              <a:rPr lang="zh-CN" altLang="en-US" sz="2800">
                <a:sym typeface="+mn-ea"/>
              </a:rPr>
              <a:t>5）侧装低压耐张横担安装</a:t>
            </a:r>
            <a:endParaRPr lang="zh-CN" altLang="en-US" sz="2800"/>
          </a:p>
          <a:p>
            <a:pPr algn="l"/>
            <a:r>
              <a:rPr lang="zh-CN" altLang="en-US" sz="2800">
                <a:sym typeface="+mn-ea"/>
              </a:rPr>
              <a:t>侧装低压出线耐张横担</a:t>
            </a:r>
            <a:r>
              <a:rPr lang="zh-CN" altLang="en-US" sz="2800">
                <a:solidFill>
                  <a:srgbClr val="FF0000"/>
                </a:solidFill>
                <a:sym typeface="+mn-ea"/>
              </a:rPr>
              <a:t>安装在台架低压出线电杆上</a:t>
            </a:r>
            <a:r>
              <a:rPr lang="zh-CN" altLang="en-US" sz="2800">
                <a:sym typeface="+mn-ea"/>
              </a:rPr>
              <a:t>，水平耐张横担安装方向</a:t>
            </a:r>
            <a:r>
              <a:rPr lang="zh-CN" altLang="en-US" sz="2800">
                <a:solidFill>
                  <a:srgbClr val="FF0000"/>
                </a:solidFill>
                <a:sym typeface="+mn-ea"/>
              </a:rPr>
              <a:t>与10kV线路方向平行</a:t>
            </a:r>
            <a:r>
              <a:rPr lang="zh-CN" altLang="en-US" sz="2800">
                <a:sym typeface="+mn-ea"/>
              </a:rPr>
              <a:t>，低压架空线路</a:t>
            </a:r>
            <a:r>
              <a:rPr lang="zh-CN" altLang="en-US" sz="2800">
                <a:solidFill>
                  <a:srgbClr val="FF0000"/>
                </a:solidFill>
                <a:sym typeface="+mn-ea"/>
              </a:rPr>
              <a:t>走向与10kV线路方向垂直</a:t>
            </a:r>
            <a:r>
              <a:rPr lang="zh-CN" altLang="en-US" sz="2800">
                <a:sym typeface="+mn-ea"/>
              </a:rPr>
              <a:t>；耐张横担水平中线</a:t>
            </a:r>
            <a:r>
              <a:rPr lang="zh-CN" altLang="en-US" sz="2800">
                <a:solidFill>
                  <a:srgbClr val="FF0000"/>
                </a:solidFill>
                <a:sym typeface="+mn-ea"/>
              </a:rPr>
              <a:t>距10kV线路直线杆横担1400mm</a:t>
            </a:r>
            <a:r>
              <a:rPr lang="zh-CN" altLang="en-US" sz="2800">
                <a:sym typeface="+mn-ea"/>
              </a:rPr>
              <a:t>，距杆顶2200mm。</a:t>
            </a:r>
            <a:r>
              <a:rPr lang="zh-CN" altLang="en-US" sz="2800">
                <a:solidFill>
                  <a:srgbClr val="FF0000"/>
                </a:solidFill>
                <a:sym typeface="+mn-ea"/>
              </a:rPr>
              <a:t>距变压器双杆支持架（台架槽钢横担）4200mm</a:t>
            </a:r>
            <a:r>
              <a:rPr lang="zh-CN" altLang="en-US" sz="2800">
                <a:sym typeface="+mn-ea"/>
              </a:rPr>
              <a:t>，距地面7600mm。</a:t>
            </a:r>
            <a:endParaRPr lang="zh-CN" altLang="en-US" sz="2800"/>
          </a:p>
          <a:p>
            <a:pPr algn="l"/>
            <a:r>
              <a:rPr lang="zh-CN" altLang="en-US" sz="2800">
                <a:sym typeface="+mn-ea"/>
              </a:rPr>
              <a:t>6）侧装横担安装注意事项</a:t>
            </a:r>
            <a:endParaRPr lang="zh-CN" altLang="en-US" sz="2800"/>
          </a:p>
          <a:p>
            <a:pPr algn="l"/>
            <a:r>
              <a:rPr lang="zh-CN" altLang="en-US" sz="2800">
                <a:sym typeface="+mn-ea"/>
              </a:rPr>
              <a:t>台架电杆直线杆横担、引线横担、熔断器横担、避雷器横担的安装，从上至下应平行；横担安装应平、正，横担端部上下</a:t>
            </a:r>
            <a:r>
              <a:rPr lang="zh-CN" altLang="en-US" sz="2800">
                <a:solidFill>
                  <a:srgbClr val="FF0000"/>
                </a:solidFill>
                <a:sym typeface="+mn-ea"/>
              </a:rPr>
              <a:t>歪斜均不应大于20mm</a:t>
            </a:r>
            <a:r>
              <a:rPr lang="zh-CN" altLang="en-US" sz="2800">
                <a:sym typeface="+mn-ea"/>
              </a:rPr>
              <a:t>；横担端部左右扭斜不应大于20mm。</a:t>
            </a:r>
            <a:endParaRPr lang="zh-CN" altLang="en-US" sz="2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8915" y="288925"/>
            <a:ext cx="8734425" cy="6554470"/>
          </a:xfrm>
          <a:prstGeom prst="rect">
            <a:avLst/>
          </a:prstGeom>
          <a:noFill/>
        </p:spPr>
        <p:txBody>
          <a:bodyPr wrap="square" rtlCol="0" anchor="t">
            <a:spAutoFit/>
          </a:bodyPr>
          <a:lstStyle/>
          <a:p>
            <a:pPr algn="l"/>
            <a:r>
              <a:rPr lang="zh-CN" altLang="en-US" sz="2800">
                <a:sym typeface="+mn-ea"/>
              </a:rPr>
              <a:t>八、侧装变压器安装</a:t>
            </a:r>
            <a:endParaRPr lang="zh-CN" altLang="en-US" sz="2800"/>
          </a:p>
          <a:p>
            <a:pPr algn="l"/>
            <a:r>
              <a:rPr lang="zh-CN" altLang="en-US" sz="2800">
                <a:sym typeface="+mn-ea"/>
              </a:rPr>
              <a:t>（1）变压器固定支架安装：将变压器侧装托架的两块</a:t>
            </a:r>
            <a:r>
              <a:rPr lang="zh-CN" altLang="en-US" sz="2800">
                <a:solidFill>
                  <a:srgbClr val="FF0000"/>
                </a:solidFill>
                <a:sym typeface="+mn-ea"/>
              </a:rPr>
              <a:t>槽钢安装在变压器双杆支持架</a:t>
            </a:r>
            <a:r>
              <a:rPr lang="zh-CN" altLang="en-US" sz="2800">
                <a:sym typeface="+mn-ea"/>
              </a:rPr>
              <a:t>（槽钢横担）的</a:t>
            </a:r>
            <a:r>
              <a:rPr lang="zh-CN" altLang="en-US" sz="2800">
                <a:solidFill>
                  <a:srgbClr val="FF0000"/>
                </a:solidFill>
                <a:sym typeface="+mn-ea"/>
              </a:rPr>
              <a:t>上</a:t>
            </a:r>
            <a:r>
              <a:rPr lang="zh-CN" altLang="en-US" sz="2800">
                <a:sym typeface="+mn-ea"/>
              </a:rPr>
              <a:t>方，两块</a:t>
            </a:r>
            <a:r>
              <a:rPr lang="zh-CN" altLang="en-US" sz="2800">
                <a:solidFill>
                  <a:schemeClr val="tx1"/>
                </a:solidFill>
                <a:sym typeface="+mn-ea"/>
              </a:rPr>
              <a:t>角钢压板安装在槽钢横担的下方</a:t>
            </a:r>
            <a:r>
              <a:rPr lang="zh-CN" altLang="en-US" sz="2800">
                <a:sym typeface="+mn-ea"/>
              </a:rPr>
              <a:t>，这样两条侧装托架槽钢、角钢压板在变压器双杆支持架之间形成一个“井”字框架，用双头螺栓（M16×200)按“一平一弹一螺母”方式对应固定，将变压器底座牢固固定在变压器双杆支持架上。侧装托架槽钢应根据变压器双杆支持架和变压器本体尺寸确定中心位置。</a:t>
            </a:r>
            <a:endParaRPr lang="zh-CN" altLang="en-US" sz="2800"/>
          </a:p>
          <a:p>
            <a:pPr algn="l"/>
            <a:r>
              <a:rPr lang="zh-CN" altLang="en-US" sz="2800">
                <a:sym typeface="+mn-ea"/>
              </a:rPr>
              <a:t>(2)变压器安装：将变压器居中摆放在变压器固定支架上，用螺栓（M16×45)将变压器本体固定槽钢与变压器侧装托架的槽钢连接，按“一平一弹一螺母”方式进行固定。</a:t>
            </a:r>
            <a:r>
              <a:rPr lang="zh-CN" altLang="en-US" sz="2800">
                <a:solidFill>
                  <a:srgbClr val="FF0000"/>
                </a:solidFill>
                <a:sym typeface="+mn-ea"/>
              </a:rPr>
              <a:t>安装后的变压器高压侧柱头与熔断器在同一侧。</a:t>
            </a:r>
            <a:r>
              <a:rPr lang="zh-CN" altLang="en-US" sz="2800">
                <a:sym typeface="+mn-ea"/>
              </a:rPr>
              <a:t>用吊车进行变压器吊装时，应避免损坏变压器高、低压接线桩头和压力释放阀。</a:t>
            </a:r>
            <a:endParaRPr lang="zh-CN" altLang="en-US" sz="2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3742877" name="图片 1073742876" descr="DSC08660"/>
          <p:cNvPicPr>
            <a:picLocks noChangeAspect="1"/>
          </p:cNvPicPr>
          <p:nvPr/>
        </p:nvPicPr>
        <p:blipFill>
          <a:blip r:embed="rId2" cstate="print"/>
          <a:stretch>
            <a:fillRect/>
          </a:stretch>
        </p:blipFill>
        <p:spPr>
          <a:xfrm>
            <a:off x="187325" y="230505"/>
            <a:ext cx="8649970" cy="5866765"/>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3195" y="248285"/>
            <a:ext cx="8763635" cy="6554470"/>
          </a:xfrm>
          <a:prstGeom prst="rect">
            <a:avLst/>
          </a:prstGeom>
          <a:noFill/>
        </p:spPr>
        <p:txBody>
          <a:bodyPr wrap="square" rtlCol="0" anchor="t">
            <a:spAutoFit/>
          </a:bodyPr>
          <a:lstStyle/>
          <a:p>
            <a:pPr algn="l"/>
            <a:r>
              <a:rPr lang="zh-CN" altLang="en-US" sz="2800">
                <a:sym typeface="+mn-ea"/>
              </a:rPr>
              <a:t>九、低压综合配电箱（JP柜）安装</a:t>
            </a:r>
            <a:endParaRPr lang="zh-CN" altLang="en-US" sz="2800"/>
          </a:p>
          <a:p>
            <a:pPr algn="l"/>
            <a:r>
              <a:rPr lang="zh-CN" altLang="en-US" sz="2800">
                <a:sym typeface="+mn-ea"/>
              </a:rPr>
              <a:t>(1)无论变压器采用正装还是侧装，低压综合配电箱（JP柜）的安装形式都是一样的，都是采用</a:t>
            </a:r>
            <a:r>
              <a:rPr lang="zh-CN" altLang="en-US" sz="2800">
                <a:solidFill>
                  <a:srgbClr val="FF0000"/>
                </a:solidFill>
                <a:sym typeface="+mn-ea"/>
              </a:rPr>
              <a:t>吊装固定</a:t>
            </a:r>
            <a:r>
              <a:rPr lang="zh-CN" altLang="en-US" sz="2800">
                <a:sym typeface="+mn-ea"/>
              </a:rPr>
              <a:t>形式，将台区低压综合配电箱（JP柜）安装在变压器双杆支持架（槽钢横担）的正下方中央，安装时，将两块角钢压板摆放在变压器双杆支持架（槽钢横担）的上方，将柜体固定支架与固定角钢压板预留孔对应进行吊装紧固。</a:t>
            </a:r>
            <a:endParaRPr lang="zh-CN" altLang="en-US" sz="2800"/>
          </a:p>
          <a:p>
            <a:pPr algn="l"/>
            <a:r>
              <a:rPr lang="zh-CN" altLang="en-US" sz="2800">
                <a:sym typeface="+mn-ea"/>
              </a:rPr>
              <a:t>(2)低压综合配电箱（JP柜）吊装固定，应使用四个M16×220的双头螺栓</a:t>
            </a:r>
            <a:r>
              <a:rPr lang="zh-CN" altLang="en-US" sz="2800">
                <a:solidFill>
                  <a:srgbClr val="FF0000"/>
                </a:solidFill>
                <a:sym typeface="+mn-ea"/>
              </a:rPr>
              <a:t>，按“一平二螺母”的方式两头紧固</a:t>
            </a:r>
            <a:r>
              <a:rPr lang="zh-CN" altLang="en-US" sz="2800">
                <a:sym typeface="+mn-ea"/>
              </a:rPr>
              <a:t>，螺杆应与台架平面垂直，双螺母应并紧，螺母间不应有间隙，螺栓应无绣蚀，在同一平面上螺栓丝扣露出的长度应基本一致。安装时，注意JP柜的正反面方向，应便于低压进出线。</a:t>
            </a:r>
            <a:r>
              <a:rPr lang="zh-CN" altLang="en-US" sz="2800">
                <a:solidFill>
                  <a:srgbClr val="FF0000"/>
                </a:solidFill>
                <a:sym typeface="+mn-ea"/>
              </a:rPr>
              <a:t>安装后，JP柜下沿距离地面不低于2m。</a:t>
            </a:r>
            <a:endParaRPr lang="zh-CN" altLang="en-US" sz="2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3742995" name="图片 1073742994" descr="3_2345看图王(1)"/>
          <p:cNvPicPr>
            <a:picLocks noChangeAspect="1"/>
          </p:cNvPicPr>
          <p:nvPr/>
        </p:nvPicPr>
        <p:blipFill>
          <a:blip r:embed="rId2"/>
          <a:stretch>
            <a:fillRect/>
          </a:stretch>
        </p:blipFill>
        <p:spPr>
          <a:xfrm>
            <a:off x="419100" y="175260"/>
            <a:ext cx="8646160" cy="5909945"/>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610" y="668655"/>
            <a:ext cx="8835390" cy="5262245"/>
          </a:xfrm>
          <a:prstGeom prst="rect">
            <a:avLst/>
          </a:prstGeom>
          <a:noFill/>
        </p:spPr>
        <p:txBody>
          <a:bodyPr wrap="square" rtlCol="0" anchor="t">
            <a:spAutoFit/>
          </a:bodyPr>
          <a:lstStyle/>
          <a:p>
            <a:pPr algn="l"/>
            <a:r>
              <a:rPr lang="zh-CN" altLang="en-US" sz="2800">
                <a:sym typeface="+mn-ea"/>
              </a:rPr>
              <a:t>十、引线安装</a:t>
            </a:r>
            <a:endParaRPr lang="zh-CN" altLang="en-US" sz="2800"/>
          </a:p>
          <a:p>
            <a:pPr algn="l"/>
            <a:r>
              <a:rPr lang="zh-CN" altLang="en-US" sz="2800">
                <a:sym typeface="+mn-ea"/>
              </a:rPr>
              <a:t>(1)10kV主干线至跌落式熔断器上桩头引线（跌落式熔断器上桩头以上引线）、熔断器下桩头以下引线至变压器高压桩头、避雷器上桩头引线等</a:t>
            </a:r>
            <a:r>
              <a:rPr lang="zh-CN" altLang="en-US" sz="2800">
                <a:solidFill>
                  <a:srgbClr val="FF0000"/>
                </a:solidFill>
                <a:sym typeface="+mn-ea"/>
              </a:rPr>
              <a:t>均采用JKLYJ-10/70型铝芯架空绝缘导线</a:t>
            </a:r>
            <a:r>
              <a:rPr lang="zh-CN" altLang="en-US" sz="2800">
                <a:sym typeface="+mn-ea"/>
              </a:rPr>
              <a:t>。</a:t>
            </a:r>
            <a:endParaRPr lang="zh-CN" altLang="en-US" sz="2800"/>
          </a:p>
          <a:p>
            <a:pPr algn="l"/>
            <a:r>
              <a:rPr lang="zh-CN" altLang="en-US" sz="2800">
                <a:sym typeface="+mn-ea"/>
              </a:rPr>
              <a:t>(2)避雷器接地、变压器中性点接地、变压器外壳接地和低压综合配电箱（JP柜）外壳接地等</a:t>
            </a:r>
            <a:r>
              <a:rPr lang="zh-CN" altLang="en-US" sz="2800">
                <a:solidFill>
                  <a:srgbClr val="FF0000"/>
                </a:solidFill>
                <a:sym typeface="+mn-ea"/>
              </a:rPr>
              <a:t>接地引线均采用JKLYJ-10/70型铝芯架空绝缘导线。</a:t>
            </a:r>
            <a:endParaRPr lang="zh-CN" altLang="en-US" sz="2800">
              <a:solidFill>
                <a:srgbClr val="FF0000"/>
              </a:solidFill>
            </a:endParaRPr>
          </a:p>
          <a:p>
            <a:pPr algn="l"/>
            <a:r>
              <a:rPr lang="zh-CN" altLang="en-US" sz="2800">
                <a:sym typeface="+mn-ea"/>
              </a:rPr>
              <a:t>(3)变压器低压综合配电箱（JP柜）进线（变压器低压侧出线）采用JKTRYJ-1/150型或JKTRYJ-1/300型铜芯架空绝缘导线；</a:t>
            </a:r>
            <a:r>
              <a:rPr lang="zh-CN" altLang="en-US" sz="2800">
                <a:solidFill>
                  <a:srgbClr val="FF0000"/>
                </a:solidFill>
                <a:sym typeface="+mn-ea"/>
              </a:rPr>
              <a:t>低压综合配电箱（JP柜）2回低压出线采用YJLV-4×150型或YJLV-4×240型四芯铝电缆。</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5110" y="197485"/>
            <a:ext cx="8472805" cy="5262245"/>
          </a:xfrm>
          <a:prstGeom prst="rect">
            <a:avLst/>
          </a:prstGeom>
          <a:noFill/>
        </p:spPr>
        <p:txBody>
          <a:bodyPr wrap="square" rtlCol="0" anchor="t">
            <a:spAutoFit/>
          </a:bodyPr>
          <a:lstStyle/>
          <a:p>
            <a:r>
              <a:rPr lang="zh-CN" altLang="en-US" sz="2800">
                <a:sym typeface="+mn-ea"/>
              </a:rPr>
              <a:t>十一、引线工厂化预制</a:t>
            </a:r>
            <a:endParaRPr lang="zh-CN" altLang="en-US" sz="2800"/>
          </a:p>
          <a:p>
            <a:r>
              <a:rPr lang="zh-CN" altLang="en-US" sz="2800">
                <a:sym typeface="+mn-ea"/>
              </a:rPr>
              <a:t>(1)工厂化预制加工的种类</a:t>
            </a:r>
            <a:endParaRPr lang="zh-CN" altLang="en-US" sz="2800"/>
          </a:p>
          <a:p>
            <a:r>
              <a:rPr lang="zh-CN" altLang="en-US" sz="2800">
                <a:sym typeface="+mn-ea"/>
              </a:rPr>
              <a:t>跌落式熔断器下桩头以下引线、避雷器上桩头引线和避雷器接地引线、变压器中性点接地引线、变压器外壳接地引线、低压综合配电箱（JP柜）外壳接地引线和变压器低压引出线等</a:t>
            </a:r>
            <a:r>
              <a:rPr lang="zh-CN" altLang="en-US" sz="2800">
                <a:solidFill>
                  <a:srgbClr val="FF0000"/>
                </a:solidFill>
                <a:sym typeface="+mn-ea"/>
              </a:rPr>
              <a:t>7套引线</a:t>
            </a:r>
            <a:r>
              <a:rPr lang="zh-CN" altLang="en-US" sz="2800">
                <a:sym typeface="+mn-ea"/>
              </a:rPr>
              <a:t>均采用成套化引线预制加工。</a:t>
            </a:r>
            <a:endParaRPr lang="zh-CN" altLang="en-US" sz="2800"/>
          </a:p>
          <a:p>
            <a:r>
              <a:rPr lang="zh-CN" altLang="en-US" sz="2800">
                <a:sym typeface="+mn-ea"/>
              </a:rPr>
              <a:t>(2)引线工厂化预制加工切割尺寸</a:t>
            </a:r>
            <a:endParaRPr lang="zh-CN" altLang="en-US" sz="2800"/>
          </a:p>
          <a:p>
            <a:r>
              <a:rPr lang="zh-CN" altLang="en-US" sz="2800">
                <a:sym typeface="+mn-ea"/>
              </a:rPr>
              <a:t>使用台架式变压器引接线制作一体化平台，对引线的关键环节进行切割、剥皮、弯曲定型、压接、绑扎等预制加工，进行装配化施工，减少杆上作业时间，提升台区工艺质量和建设效率。</a:t>
            </a:r>
            <a:endParaRPr lang="zh-CN" altLang="en-US" sz="2800"/>
          </a:p>
        </p:txBody>
      </p:sp>
      <p:pic>
        <p:nvPicPr>
          <p:cNvPr id="1073742985" name="图片 1073742984" descr="1111"/>
          <p:cNvPicPr>
            <a:picLocks noChangeAspect="1"/>
          </p:cNvPicPr>
          <p:nvPr/>
        </p:nvPicPr>
        <p:blipFill>
          <a:blip r:embed="rId2" cstate="print"/>
          <a:stretch>
            <a:fillRect/>
          </a:stretch>
        </p:blipFill>
        <p:spPr>
          <a:xfrm>
            <a:off x="4887595" y="4968240"/>
            <a:ext cx="3939540" cy="1889760"/>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8585" y="190500"/>
            <a:ext cx="8926830" cy="4399915"/>
          </a:xfrm>
          <a:prstGeom prst="rect">
            <a:avLst/>
          </a:prstGeom>
          <a:noFill/>
        </p:spPr>
        <p:txBody>
          <a:bodyPr wrap="square" rtlCol="0" anchor="t">
            <a:spAutoFit/>
          </a:bodyPr>
          <a:lstStyle/>
          <a:p>
            <a:r>
              <a:rPr lang="zh-CN" altLang="en-US" sz="2800">
                <a:sym typeface="+mn-ea"/>
              </a:rPr>
              <a:t>十二、引线与主线的连接</a:t>
            </a:r>
            <a:endParaRPr lang="zh-CN" altLang="en-US" sz="2800"/>
          </a:p>
          <a:p>
            <a:r>
              <a:rPr lang="zh-CN" altLang="en-US" sz="2800">
                <a:sym typeface="+mn-ea"/>
              </a:rPr>
              <a:t>(1)10kV引下线与10kV主线的连接</a:t>
            </a:r>
            <a:endParaRPr lang="zh-CN" altLang="en-US" sz="2800"/>
          </a:p>
          <a:p>
            <a:r>
              <a:rPr lang="zh-CN" altLang="en-US" sz="2800">
                <a:sym typeface="+mn-ea"/>
              </a:rPr>
              <a:t>引线连接使用C型并沟线夹，每相导线连接接头应使用2个；引下线三相连接接头方向</a:t>
            </a:r>
            <a:r>
              <a:rPr lang="zh-CN" altLang="en-US" sz="2800">
                <a:solidFill>
                  <a:srgbClr val="FF0000"/>
                </a:solidFill>
                <a:sym typeface="+mn-ea"/>
              </a:rPr>
              <a:t>，均应朝向电源侧。</a:t>
            </a:r>
            <a:endParaRPr lang="zh-CN" altLang="en-US" sz="2800">
              <a:solidFill>
                <a:srgbClr val="FF0000"/>
              </a:solidFill>
            </a:endParaRPr>
          </a:p>
          <a:p>
            <a:r>
              <a:rPr lang="zh-CN" altLang="en-US" sz="2800">
                <a:sym typeface="+mn-ea"/>
              </a:rPr>
              <a:t>(2)引线连接位置</a:t>
            </a:r>
            <a:endParaRPr lang="zh-CN" altLang="en-US" sz="2800"/>
          </a:p>
          <a:p>
            <a:r>
              <a:rPr lang="zh-CN" altLang="en-US" sz="2800">
                <a:sym typeface="+mn-ea"/>
              </a:rPr>
              <a:t>安装C型并沟线夹时，线夹距耐张线夹或针式绝缘子应不小于500mm，</a:t>
            </a:r>
            <a:r>
              <a:rPr lang="zh-CN" altLang="en-US" sz="2800">
                <a:solidFill>
                  <a:srgbClr val="FF0000"/>
                </a:solidFill>
                <a:sym typeface="+mn-ea"/>
              </a:rPr>
              <a:t>两线夹之间留30-50mm的间距，</a:t>
            </a:r>
            <a:r>
              <a:rPr lang="zh-CN" altLang="en-US" sz="2800">
                <a:sym typeface="+mn-ea"/>
              </a:rPr>
              <a:t>线夹与导线接触应紧密，安装应牢固；</a:t>
            </a:r>
            <a:r>
              <a:rPr lang="zh-CN" altLang="en-US" sz="2800">
                <a:solidFill>
                  <a:srgbClr val="FF0000"/>
                </a:solidFill>
                <a:sym typeface="+mn-ea"/>
              </a:rPr>
              <a:t>线夹安装后，加装绝缘护罩。</a:t>
            </a:r>
            <a:r>
              <a:rPr lang="zh-CN" altLang="en-US" sz="2800">
                <a:sym typeface="+mn-ea"/>
              </a:rPr>
              <a:t>变压器侧装引线连接，三相C型并沟线夹安装在同一位置，线夹安装整齐。</a:t>
            </a:r>
            <a:endParaRPr lang="zh-CN" altLang="en-US" sz="2800"/>
          </a:p>
        </p:txBody>
      </p:sp>
      <p:pic>
        <p:nvPicPr>
          <p:cNvPr id="1073742919" name="图片 1073742918" descr="3-01"/>
          <p:cNvPicPr>
            <a:picLocks noChangeAspect="1"/>
          </p:cNvPicPr>
          <p:nvPr/>
        </p:nvPicPr>
        <p:blipFill>
          <a:blip r:embed="rId2" cstate="print"/>
          <a:stretch>
            <a:fillRect/>
          </a:stretch>
        </p:blipFill>
        <p:spPr>
          <a:xfrm>
            <a:off x="4606925" y="4069715"/>
            <a:ext cx="4427855" cy="278892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1/AppData/Local/Temp/picturescale_20190628111449/output_20190628111450.pngoutput_20190628111450"/>
          <p:cNvPicPr>
            <a:picLocks noChangeAspect="1"/>
          </p:cNvPicPr>
          <p:nvPr>
            <p:custDataLst>
              <p:tags r:id="rId1"/>
            </p:custDataLst>
          </p:nvPr>
        </p:nvPicPr>
        <p:blipFill>
          <a:blip r:embed="rId3" cstate="print"/>
          <a:stretch>
            <a:fillRect/>
          </a:stretch>
        </p:blipFill>
        <p:spPr>
          <a:xfrm flipH="1">
            <a:off x="0" y="-84455"/>
            <a:ext cx="4488180" cy="6942455"/>
          </a:xfrm>
          <a:prstGeom prst="rect">
            <a:avLst/>
          </a:prstGeom>
          <a:noFill/>
          <a:ln w="9525">
            <a:noFill/>
          </a:ln>
        </p:spPr>
      </p:pic>
      <p:pic>
        <p:nvPicPr>
          <p:cNvPr id="1073743016" name="图片 1073743015" descr="封面已改6078"/>
          <p:cNvPicPr>
            <a:picLocks noChangeAspect="1"/>
          </p:cNvPicPr>
          <p:nvPr/>
        </p:nvPicPr>
        <p:blipFill>
          <a:blip r:embed="rId4" cstate="print"/>
          <a:stretch>
            <a:fillRect/>
          </a:stretch>
        </p:blipFill>
        <p:spPr>
          <a:xfrm>
            <a:off x="4488180" y="-84455"/>
            <a:ext cx="4648200" cy="6943090"/>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7000" y="335915"/>
            <a:ext cx="8816340" cy="5262245"/>
          </a:xfrm>
          <a:prstGeom prst="rect">
            <a:avLst/>
          </a:prstGeom>
          <a:noFill/>
        </p:spPr>
        <p:txBody>
          <a:bodyPr wrap="square" rtlCol="0" anchor="t">
            <a:spAutoFit/>
          </a:bodyPr>
          <a:lstStyle/>
          <a:p>
            <a:pPr algn="l"/>
            <a:r>
              <a:rPr lang="zh-CN" altLang="en-US" sz="2800">
                <a:sym typeface="+mn-ea"/>
              </a:rPr>
              <a:t>(3)引线在直线杆的连接</a:t>
            </a:r>
            <a:endParaRPr lang="zh-CN" altLang="en-US" sz="2800"/>
          </a:p>
          <a:p>
            <a:pPr algn="l"/>
            <a:r>
              <a:rPr lang="zh-CN" altLang="en-US" sz="2800">
                <a:sym typeface="+mn-ea"/>
              </a:rPr>
              <a:t>连接处应</a:t>
            </a:r>
            <a:r>
              <a:rPr lang="zh-CN" altLang="en-US" sz="2800">
                <a:solidFill>
                  <a:srgbClr val="FF0000"/>
                </a:solidFill>
                <a:sym typeface="+mn-ea"/>
              </a:rPr>
              <a:t>做防水湾</a:t>
            </a:r>
            <a:r>
              <a:rPr lang="zh-CN" altLang="en-US" sz="2800">
                <a:sym typeface="+mn-ea"/>
              </a:rPr>
              <a:t>，并使用截面不小于4mm2的黄、绿、红三色单股硬塑铜线对应绑扎。</a:t>
            </a:r>
            <a:endParaRPr lang="zh-CN" altLang="en-US" sz="2800"/>
          </a:p>
          <a:p>
            <a:pPr algn="l"/>
            <a:r>
              <a:rPr lang="zh-CN" altLang="en-US" sz="2800">
                <a:sym typeface="+mn-ea"/>
              </a:rPr>
              <a:t>(4)引线在终端杆的连接</a:t>
            </a:r>
            <a:endParaRPr lang="zh-CN" altLang="en-US" sz="2800"/>
          </a:p>
          <a:p>
            <a:pPr algn="l"/>
            <a:r>
              <a:rPr lang="zh-CN" altLang="en-US" sz="2800">
                <a:sym typeface="+mn-ea"/>
              </a:rPr>
              <a:t>可在耐张线夹尾线处直接用C型并沟线夹连接，</a:t>
            </a:r>
            <a:r>
              <a:rPr lang="zh-CN" altLang="en-US" sz="2800">
                <a:solidFill>
                  <a:srgbClr val="FF0000"/>
                </a:solidFill>
                <a:sym typeface="+mn-ea"/>
              </a:rPr>
              <a:t>尾线应返回主线扎回头。</a:t>
            </a:r>
            <a:endParaRPr lang="zh-CN" altLang="en-US" sz="2800">
              <a:solidFill>
                <a:srgbClr val="FF0000"/>
              </a:solidFill>
            </a:endParaRPr>
          </a:p>
          <a:p>
            <a:pPr algn="l"/>
            <a:r>
              <a:rPr lang="zh-CN" altLang="en-US" sz="2800">
                <a:sym typeface="+mn-ea"/>
              </a:rPr>
              <a:t>  10kV引线在引线横担侧装柱式绝缘子上固定，</a:t>
            </a:r>
            <a:r>
              <a:rPr lang="zh-CN" altLang="en-US" sz="2800">
                <a:solidFill>
                  <a:srgbClr val="FF0000"/>
                </a:solidFill>
                <a:sym typeface="+mn-ea"/>
              </a:rPr>
              <a:t>应使用截面不小于4mm2的黄、绿、红三色单股硬铜塑线对应进行绑扎固定，</a:t>
            </a:r>
            <a:r>
              <a:rPr lang="zh-CN" altLang="en-US" sz="2800">
                <a:sym typeface="+mn-ea"/>
              </a:rPr>
              <a:t>绑扎时，应使用绝缘自粘带缠绕，缠绕长度应超过接触部分30mm。导线固定应牢固、可靠；</a:t>
            </a:r>
            <a:r>
              <a:rPr lang="zh-CN" altLang="en-US" sz="2800">
                <a:solidFill>
                  <a:srgbClr val="FF0000"/>
                </a:solidFill>
                <a:sym typeface="+mn-ea"/>
              </a:rPr>
              <a:t>扎线绑扎应符合“前三后四双十字”的工艺标准</a:t>
            </a:r>
            <a:r>
              <a:rPr lang="zh-CN" altLang="en-US" sz="2800">
                <a:sym typeface="+mn-ea"/>
              </a:rPr>
              <a:t>，绝缘子底部应加装弹簧垫。</a:t>
            </a:r>
            <a:endParaRPr lang="zh-CN" altLang="en-US" sz="2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7950" y="705485"/>
            <a:ext cx="8763635" cy="5262245"/>
          </a:xfrm>
          <a:prstGeom prst="rect">
            <a:avLst/>
          </a:prstGeom>
          <a:noFill/>
        </p:spPr>
        <p:txBody>
          <a:bodyPr wrap="square" rtlCol="0" anchor="t">
            <a:spAutoFit/>
          </a:bodyPr>
          <a:lstStyle/>
          <a:p>
            <a:pPr algn="l"/>
            <a:r>
              <a:rPr lang="zh-CN" altLang="en-US" sz="2800">
                <a:latin typeface="+mn-ea"/>
                <a:ea typeface="+mn-ea"/>
                <a:cs typeface="+mn-ea"/>
                <a:sym typeface="+mn-ea"/>
              </a:rPr>
              <a:t>（</a:t>
            </a:r>
            <a:r>
              <a:rPr lang="en-US" altLang="zh-CN" sz="2800">
                <a:latin typeface="+mn-ea"/>
                <a:ea typeface="+mn-ea"/>
                <a:cs typeface="+mn-ea"/>
                <a:sym typeface="+mn-ea"/>
              </a:rPr>
              <a:t>5</a:t>
            </a:r>
            <a:r>
              <a:rPr lang="zh-CN" altLang="en-US" sz="2800">
                <a:latin typeface="+mn-ea"/>
                <a:ea typeface="+mn-ea"/>
                <a:cs typeface="+mn-ea"/>
                <a:sym typeface="+mn-ea"/>
              </a:rPr>
              <a:t>）引线在跌落式熔断器横担上的安装</a:t>
            </a:r>
            <a:endParaRPr lang="zh-CN" altLang="en-US" sz="2800">
              <a:latin typeface="+mn-ea"/>
              <a:ea typeface="+mn-ea"/>
              <a:cs typeface="+mn-ea"/>
            </a:endParaRPr>
          </a:p>
          <a:p>
            <a:pPr algn="l"/>
            <a:r>
              <a:rPr lang="zh-CN" altLang="en-US" sz="2800">
                <a:latin typeface="+mn-ea"/>
                <a:ea typeface="+mn-ea"/>
                <a:cs typeface="+mn-ea"/>
                <a:sym typeface="+mn-ea"/>
              </a:rPr>
              <a:t>引线在引线横担侧装绝缘子固定后，顺直引向熔断器横担向上垂直安装的绝缘子上。在上装绝缘子上的绑扎固定分两种，</a:t>
            </a:r>
            <a:r>
              <a:rPr lang="zh-CN" altLang="en-US" sz="2800">
                <a:solidFill>
                  <a:srgbClr val="FF0000"/>
                </a:solidFill>
                <a:latin typeface="+mn-ea"/>
                <a:ea typeface="+mn-ea"/>
                <a:cs typeface="+mn-ea"/>
                <a:sym typeface="+mn-ea"/>
              </a:rPr>
              <a:t>一种是在上装绝缘子上扎回头</a:t>
            </a:r>
            <a:r>
              <a:rPr lang="zh-CN" altLang="en-US" sz="2800">
                <a:latin typeface="+mn-ea"/>
                <a:ea typeface="+mn-ea"/>
                <a:cs typeface="+mn-ea"/>
                <a:sym typeface="+mn-ea"/>
              </a:rPr>
              <a:t>，一种是在上装绝缘子上不扎回头；扎回头从绝缘子侧槽绑扎，可采用工厂化预制加工；不扎回头则从绝缘子顶槽绑扎。</a:t>
            </a:r>
            <a:r>
              <a:rPr lang="zh-CN" altLang="en-US" sz="2800">
                <a:solidFill>
                  <a:srgbClr val="FF0000"/>
                </a:solidFill>
                <a:latin typeface="+mn-ea"/>
                <a:ea typeface="+mn-ea"/>
                <a:cs typeface="+mn-ea"/>
                <a:sym typeface="+mn-ea"/>
              </a:rPr>
              <a:t>从上装绝缘子至熔断器上桩头之间的引线长度应不小于750mm，应向上做弓形弯，并保证三相弧度一致。</a:t>
            </a:r>
            <a:r>
              <a:rPr lang="zh-CN" altLang="en-US" sz="2800">
                <a:latin typeface="+mn-ea"/>
                <a:ea typeface="+mn-ea"/>
                <a:cs typeface="+mn-ea"/>
                <a:sym typeface="+mn-ea"/>
              </a:rPr>
              <a:t>应使用截面不小于4mm2的黄、绿、红三色单股硬铜塑线对应进行绑扎固定，引线与熔断器上桩头的连接；应使用铜镀锡接线端子（DT-70），连接应可靠，连接后，应加装绝缘护罩。</a:t>
            </a:r>
            <a:endParaRPr lang="zh-CN" altLang="en-US" sz="2800">
              <a:latin typeface="+mn-ea"/>
              <a:ea typeface="+mn-ea"/>
              <a:cs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3742921" name="图片 1073742920" descr="2-02"/>
          <p:cNvPicPr>
            <a:picLocks noChangeAspect="1"/>
          </p:cNvPicPr>
          <p:nvPr/>
        </p:nvPicPr>
        <p:blipFill>
          <a:blip r:embed="rId2" cstate="print"/>
          <a:stretch>
            <a:fillRect/>
          </a:stretch>
        </p:blipFill>
        <p:spPr>
          <a:xfrm>
            <a:off x="33655" y="204470"/>
            <a:ext cx="8961120" cy="6141085"/>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0" y="151765"/>
            <a:ext cx="9025890" cy="5262245"/>
          </a:xfrm>
          <a:prstGeom prst="rect">
            <a:avLst/>
          </a:prstGeom>
          <a:noFill/>
        </p:spPr>
        <p:txBody>
          <a:bodyPr wrap="square" rtlCol="0" anchor="t">
            <a:spAutoFit/>
          </a:bodyPr>
          <a:lstStyle/>
          <a:p>
            <a:pPr algn="l"/>
            <a:r>
              <a:rPr lang="zh-CN" altLang="en-US" sz="2400">
                <a:latin typeface="+mn-ea"/>
                <a:ea typeface="+mn-ea"/>
                <a:cs typeface="+mn-ea"/>
                <a:sym typeface="+mn-ea"/>
              </a:rPr>
              <a:t>（</a:t>
            </a:r>
            <a:r>
              <a:rPr lang="en-US" altLang="zh-CN" sz="2400">
                <a:latin typeface="+mn-ea"/>
                <a:ea typeface="+mn-ea"/>
                <a:cs typeface="+mn-ea"/>
                <a:sym typeface="+mn-ea"/>
              </a:rPr>
              <a:t>6</a:t>
            </a:r>
            <a:r>
              <a:rPr lang="zh-CN" altLang="en-US" sz="2400">
                <a:latin typeface="+mn-ea"/>
                <a:ea typeface="+mn-ea"/>
                <a:cs typeface="+mn-ea"/>
                <a:sym typeface="+mn-ea"/>
              </a:rPr>
              <a:t>）引线在避雷器横担上的安装</a:t>
            </a:r>
            <a:endParaRPr lang="zh-CN" altLang="en-US" sz="2400">
              <a:latin typeface="+mn-ea"/>
              <a:ea typeface="+mn-ea"/>
              <a:cs typeface="+mn-ea"/>
            </a:endParaRPr>
          </a:p>
          <a:p>
            <a:pPr algn="l"/>
            <a:r>
              <a:rPr lang="zh-CN" altLang="en-US" sz="2400">
                <a:latin typeface="+mn-ea"/>
                <a:ea typeface="+mn-ea"/>
                <a:cs typeface="+mn-ea"/>
                <a:sym typeface="+mn-ea"/>
              </a:rPr>
              <a:t>1.装配化施工</a:t>
            </a:r>
            <a:endParaRPr lang="zh-CN" altLang="en-US" sz="2400">
              <a:latin typeface="+mn-ea"/>
              <a:ea typeface="+mn-ea"/>
              <a:cs typeface="+mn-ea"/>
            </a:endParaRPr>
          </a:p>
          <a:p>
            <a:pPr algn="l"/>
            <a:r>
              <a:rPr lang="zh-CN" altLang="en-US" sz="2400">
                <a:latin typeface="+mn-ea"/>
                <a:ea typeface="+mn-ea"/>
                <a:cs typeface="+mn-ea"/>
                <a:sym typeface="+mn-ea"/>
              </a:rPr>
              <a:t>跌落式熔断器下桩头至变压器高压侧桩头的引线，应使用工厂化预制加工的成套引线，在熔断器横担的侧装绝缘子上绑扎回头，经避雷器横担侧装绝缘子顶槽绑扎固定后引至变压器高压侧桩头。绝缘穿刺接地线夹、避雷器与引线连线的C型并沟线夹（JC-2L），均应预制安装在熔断器横担至避雷器横担柱式绝缘子固定引线的连线上，</a:t>
            </a:r>
            <a:r>
              <a:rPr lang="zh-CN" altLang="en-US" sz="2400">
                <a:solidFill>
                  <a:srgbClr val="FF0000"/>
                </a:solidFill>
                <a:latin typeface="+mn-ea"/>
                <a:ea typeface="+mn-ea"/>
                <a:cs typeface="+mn-ea"/>
                <a:sym typeface="+mn-ea"/>
              </a:rPr>
              <a:t>接地挂环上边与熔断器上桩头的距离应大于700mm</a:t>
            </a:r>
            <a:r>
              <a:rPr lang="zh-CN" altLang="en-US" sz="2400">
                <a:latin typeface="+mn-ea"/>
                <a:ea typeface="+mn-ea"/>
                <a:cs typeface="+mn-ea"/>
                <a:sym typeface="+mn-ea"/>
              </a:rPr>
              <a:t>；</a:t>
            </a:r>
            <a:r>
              <a:rPr lang="zh-CN" altLang="en-US" sz="2400">
                <a:solidFill>
                  <a:srgbClr val="FF0000"/>
                </a:solidFill>
                <a:latin typeface="+mn-ea"/>
                <a:ea typeface="+mn-ea"/>
                <a:cs typeface="+mn-ea"/>
                <a:sym typeface="+mn-ea"/>
              </a:rPr>
              <a:t>接地挂环在上，C型并沟线夹在下</a:t>
            </a:r>
            <a:r>
              <a:rPr lang="zh-CN" altLang="en-US" sz="2400">
                <a:latin typeface="+mn-ea"/>
                <a:ea typeface="+mn-ea"/>
                <a:cs typeface="+mn-ea"/>
                <a:sym typeface="+mn-ea"/>
              </a:rPr>
              <a:t>，两线夹之间应留30～50mm的间距，排列应整齐。</a:t>
            </a:r>
            <a:endParaRPr lang="zh-CN" altLang="en-US" sz="2400">
              <a:latin typeface="+mn-ea"/>
              <a:ea typeface="+mn-ea"/>
              <a:cs typeface="+mn-ea"/>
            </a:endParaRPr>
          </a:p>
          <a:p>
            <a:pPr algn="l"/>
            <a:r>
              <a:rPr lang="zh-CN" altLang="en-US" sz="2400">
                <a:latin typeface="+mn-ea"/>
                <a:ea typeface="+mn-ea"/>
                <a:cs typeface="+mn-ea"/>
                <a:sym typeface="+mn-ea"/>
              </a:rPr>
              <a:t>2.引线的连接</a:t>
            </a:r>
            <a:endParaRPr lang="zh-CN" altLang="en-US" sz="2400">
              <a:latin typeface="+mn-ea"/>
              <a:ea typeface="+mn-ea"/>
              <a:cs typeface="+mn-ea"/>
            </a:endParaRPr>
          </a:p>
          <a:p>
            <a:pPr algn="l"/>
            <a:r>
              <a:rPr lang="zh-CN" altLang="en-US" sz="2400">
                <a:latin typeface="+mn-ea"/>
                <a:ea typeface="+mn-ea"/>
                <a:cs typeface="+mn-ea"/>
                <a:sym typeface="+mn-ea"/>
              </a:rPr>
              <a:t>在熔断器横担侧装绝缘子的引线回头,应连接至熔断器下桩头，</a:t>
            </a:r>
            <a:r>
              <a:rPr lang="zh-CN" altLang="en-US" sz="2400">
                <a:solidFill>
                  <a:srgbClr val="FF0000"/>
                </a:solidFill>
                <a:latin typeface="+mn-ea"/>
                <a:ea typeface="+mn-ea"/>
                <a:cs typeface="+mn-ea"/>
                <a:sym typeface="+mn-ea"/>
              </a:rPr>
              <a:t>引线回头长度应不小于650mm,</a:t>
            </a:r>
            <a:r>
              <a:rPr lang="zh-CN" altLang="en-US" sz="2400">
                <a:latin typeface="+mn-ea"/>
                <a:ea typeface="+mn-ea"/>
                <a:cs typeface="+mn-ea"/>
                <a:sym typeface="+mn-ea"/>
              </a:rPr>
              <a:t>连接应使用DT-70型铜镀锡接线端子。</a:t>
            </a:r>
            <a:endParaRPr lang="zh-CN" altLang="en-US" sz="2400">
              <a:latin typeface="+mn-ea"/>
              <a:ea typeface="+mn-ea"/>
              <a:cs typeface="+mn-ea"/>
            </a:endParaRPr>
          </a:p>
          <a:p>
            <a:pPr algn="l"/>
            <a:r>
              <a:rPr lang="zh-CN" altLang="en-US" sz="2400">
                <a:latin typeface="+mn-ea"/>
                <a:ea typeface="+mn-ea"/>
                <a:cs typeface="+mn-ea"/>
                <a:sym typeface="+mn-ea"/>
              </a:rPr>
              <a:t>引线与变压器高压桩头的连接，</a:t>
            </a:r>
            <a:r>
              <a:rPr lang="zh-CN" altLang="en-US" sz="2400">
                <a:solidFill>
                  <a:srgbClr val="FF0000"/>
                </a:solidFill>
                <a:latin typeface="+mn-ea"/>
                <a:ea typeface="+mn-ea"/>
                <a:cs typeface="+mn-ea"/>
                <a:sym typeface="+mn-ea"/>
              </a:rPr>
              <a:t>应使用SBT-M12型铜镀锡设备线夹</a:t>
            </a:r>
            <a:r>
              <a:rPr lang="zh-CN" altLang="en-US" sz="2400">
                <a:latin typeface="+mn-ea"/>
                <a:ea typeface="+mn-ea"/>
                <a:cs typeface="+mn-ea"/>
                <a:sym typeface="+mn-ea"/>
              </a:rPr>
              <a:t>，线夹紧固后，高压桩头应对应加装黄、绿、红绝缘护罩。</a:t>
            </a:r>
            <a:endParaRPr lang="zh-CN" altLang="en-US" sz="2400">
              <a:latin typeface="+mn-ea"/>
              <a:ea typeface="+mn-ea"/>
              <a:cs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1915" y="112395"/>
            <a:ext cx="8880475" cy="5692775"/>
          </a:xfrm>
          <a:prstGeom prst="rect">
            <a:avLst/>
          </a:prstGeom>
          <a:noFill/>
        </p:spPr>
        <p:txBody>
          <a:bodyPr wrap="square" rtlCol="0" anchor="t">
            <a:spAutoFit/>
          </a:bodyPr>
          <a:lstStyle/>
          <a:p>
            <a:pPr algn="l"/>
            <a:r>
              <a:rPr lang="zh-CN" altLang="en-US" sz="2800">
                <a:sym typeface="+mn-ea"/>
              </a:rPr>
              <a:t>十三、接地引线的安装</a:t>
            </a:r>
            <a:endParaRPr lang="zh-CN" altLang="en-US" sz="2800"/>
          </a:p>
          <a:p>
            <a:pPr algn="l"/>
            <a:r>
              <a:rPr lang="zh-CN" altLang="en-US" sz="2800">
                <a:sym typeface="+mn-ea"/>
              </a:rPr>
              <a:t>(1)装配化施工</a:t>
            </a:r>
            <a:endParaRPr lang="zh-CN" altLang="en-US" sz="2800"/>
          </a:p>
          <a:p>
            <a:pPr algn="l"/>
            <a:r>
              <a:rPr lang="zh-CN" altLang="en-US" sz="2800">
                <a:sym typeface="+mn-ea"/>
              </a:rPr>
              <a:t>避雷器接地、变压器中性点接地、变压器外壳接地、低压综合配电箱（JP柜）外壳接地等接地引线的安装，应使用台区工厂化预制加工后的成套接地引线。变台接地引线均采用JKLYJ-10/70型绝缘导线，</a:t>
            </a:r>
            <a:r>
              <a:rPr lang="zh-CN" altLang="en-US" sz="2800">
                <a:solidFill>
                  <a:srgbClr val="FF0000"/>
                </a:solidFill>
                <a:sym typeface="+mn-ea"/>
              </a:rPr>
              <a:t>按标准工艺将避雷器、变压器中性点、变压器外壳及低压综合配电箱（JP柜）外壳等接地引线</a:t>
            </a:r>
            <a:r>
              <a:rPr lang="zh-CN" altLang="en-US" sz="2800">
                <a:sym typeface="+mn-ea"/>
              </a:rPr>
              <a:t>，</a:t>
            </a:r>
            <a:r>
              <a:rPr lang="zh-CN" altLang="en-US" sz="2800">
                <a:solidFill>
                  <a:srgbClr val="FF0000"/>
                </a:solidFill>
                <a:sym typeface="+mn-ea"/>
              </a:rPr>
              <a:t>沿变台高压侧电杆内侧引下汇集到接地端子排</a:t>
            </a:r>
            <a:r>
              <a:rPr lang="zh-CN" altLang="en-US" sz="2800">
                <a:sym typeface="+mn-ea"/>
              </a:rPr>
              <a:t>，从上至下，按避雷器接地、变压器中性点接地、变压器外壳接地、低压综合配电箱（JP柜）外壳接地的顺序连接在接地扁铁接线端子排上，使用DT-70型铜镀锡接线端子、M12×30的不锈钢螺栓，</a:t>
            </a:r>
            <a:r>
              <a:rPr lang="zh-CN" altLang="en-US" sz="2800">
                <a:solidFill>
                  <a:srgbClr val="FF0000"/>
                </a:solidFill>
                <a:sym typeface="+mn-ea"/>
              </a:rPr>
              <a:t>按“二平一弹一螺母”紧固</a:t>
            </a:r>
            <a:r>
              <a:rPr lang="zh-CN" altLang="en-US" sz="2800">
                <a:sym typeface="+mn-ea"/>
              </a:rPr>
              <a:t>。</a:t>
            </a:r>
            <a:endParaRPr lang="zh-CN" altLang="en-US" sz="28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17805" y="248920"/>
            <a:ext cx="8754110" cy="2676525"/>
          </a:xfrm>
          <a:prstGeom prst="rect">
            <a:avLst/>
          </a:prstGeom>
          <a:noFill/>
        </p:spPr>
        <p:txBody>
          <a:bodyPr wrap="square" rtlCol="0" anchor="t">
            <a:spAutoFit/>
          </a:bodyPr>
          <a:lstStyle/>
          <a:p>
            <a:pPr algn="l"/>
            <a:r>
              <a:rPr lang="zh-CN" altLang="en-US" sz="2800">
                <a:sym typeface="+mn-ea"/>
              </a:rPr>
              <a:t>(2)避雷器接地连线的安装</a:t>
            </a:r>
            <a:endParaRPr lang="zh-CN" altLang="en-US" sz="2800"/>
          </a:p>
          <a:p>
            <a:pPr algn="l"/>
            <a:r>
              <a:rPr lang="zh-CN" altLang="en-US" sz="2800">
                <a:sym typeface="+mn-ea"/>
              </a:rPr>
              <a:t>应连接在避雷器横担内侧下桩头紧固螺栓内，按AB、BC连接，最后从C相或A相汇总经横担上方、沿电杆内侧引至接地端子排；避雷器接地不得使用三连接。</a:t>
            </a:r>
            <a:endParaRPr lang="zh-CN" altLang="en-US" sz="2800"/>
          </a:p>
          <a:p>
            <a:pPr algn="l"/>
            <a:r>
              <a:rPr lang="zh-CN" altLang="en-US" sz="2800">
                <a:sym typeface="+mn-ea"/>
              </a:rPr>
              <a:t>(3)</a:t>
            </a:r>
            <a:r>
              <a:rPr lang="zh-CN" altLang="en-US" sz="2800">
                <a:solidFill>
                  <a:srgbClr val="FF0000"/>
                </a:solidFill>
                <a:sym typeface="+mn-ea"/>
              </a:rPr>
              <a:t>接线端子外露部分，应使用黑色热缩套管热缩</a:t>
            </a:r>
            <a:r>
              <a:rPr lang="zh-CN" altLang="en-US" sz="2800">
                <a:sym typeface="+mn-ea"/>
              </a:rPr>
              <a:t>，不得使用黑色绝缘自粘带。</a:t>
            </a:r>
            <a:endParaRPr lang="zh-CN" altLang="en-US" sz="2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6525" y="186055"/>
            <a:ext cx="8870950" cy="6985635"/>
          </a:xfrm>
          <a:prstGeom prst="rect">
            <a:avLst/>
          </a:prstGeom>
          <a:noFill/>
        </p:spPr>
        <p:txBody>
          <a:bodyPr wrap="square" rtlCol="0" anchor="t">
            <a:spAutoFit/>
          </a:bodyPr>
          <a:lstStyle/>
          <a:p>
            <a:pPr algn="l"/>
            <a:r>
              <a:rPr lang="zh-CN" altLang="en-US" sz="2800">
                <a:sym typeface="+mn-ea"/>
              </a:rPr>
              <a:t>十四、低压进出线电缆安装</a:t>
            </a:r>
            <a:endParaRPr lang="zh-CN" altLang="en-US" sz="2800"/>
          </a:p>
          <a:p>
            <a:pPr algn="l"/>
            <a:r>
              <a:rPr lang="zh-CN" altLang="en-US" sz="2800">
                <a:sym typeface="+mn-ea"/>
              </a:rPr>
              <a:t>(1)低压综合配电箱（JP柜）的进线是</a:t>
            </a:r>
            <a:r>
              <a:rPr lang="zh-CN" altLang="en-US" sz="2800">
                <a:solidFill>
                  <a:srgbClr val="FF0000"/>
                </a:solidFill>
                <a:sym typeface="+mn-ea"/>
              </a:rPr>
              <a:t>从变压器低压侧桩头至低压综合配电箱进线开关的一段线，通常采用四根单芯绝缘铜电缆导线</a:t>
            </a:r>
            <a:r>
              <a:rPr lang="zh-CN" altLang="en-US" sz="2800">
                <a:sym typeface="+mn-ea"/>
              </a:rPr>
              <a:t>；</a:t>
            </a:r>
            <a:r>
              <a:rPr lang="zh-CN" altLang="en-US" sz="2800">
                <a:solidFill>
                  <a:srgbClr val="FF0000"/>
                </a:solidFill>
                <a:sym typeface="+mn-ea"/>
              </a:rPr>
              <a:t>200kVA以下的变压器，采用四根JKTRYJ-1/150型软铜芯架空绝缘导线；</a:t>
            </a:r>
            <a:r>
              <a:rPr lang="zh-CN" altLang="en-US" sz="2800">
                <a:sym typeface="+mn-ea"/>
              </a:rPr>
              <a:t>200kVA及以上的变压器，采用四根JKTRYJ-1/300型软铜芯架空绝缘导线。四根架空绝缘导线通过变压器低压出线支架，用截面</a:t>
            </a:r>
            <a:r>
              <a:rPr lang="zh-CN" altLang="en-US" sz="2800">
                <a:solidFill>
                  <a:srgbClr val="FF0000"/>
                </a:solidFill>
                <a:sym typeface="+mn-ea"/>
              </a:rPr>
              <a:t>不小于6mm2的</a:t>
            </a:r>
            <a:r>
              <a:rPr lang="zh-CN" altLang="en-US" sz="2800">
                <a:sym typeface="+mn-ea"/>
              </a:rPr>
              <a:t>黄、绿、红、淡蓝四色</a:t>
            </a:r>
            <a:r>
              <a:rPr lang="zh-CN" altLang="en-US" sz="2800">
                <a:solidFill>
                  <a:srgbClr val="FF0000"/>
                </a:solidFill>
                <a:sym typeface="+mn-ea"/>
              </a:rPr>
              <a:t>单股硬铜塑线</a:t>
            </a:r>
            <a:r>
              <a:rPr lang="zh-CN" altLang="en-US" sz="2800">
                <a:sym typeface="+mn-ea"/>
              </a:rPr>
              <a:t>对应绑扎在低压出线支架的</a:t>
            </a:r>
            <a:r>
              <a:rPr lang="zh-CN" altLang="en-US" sz="2800">
                <a:solidFill>
                  <a:srgbClr val="FF0000"/>
                </a:solidFill>
                <a:sym typeface="+mn-ea"/>
              </a:rPr>
              <a:t>蝶式绝缘子上</a:t>
            </a:r>
            <a:r>
              <a:rPr lang="zh-CN" altLang="en-US" sz="2800">
                <a:sym typeface="+mn-ea"/>
              </a:rPr>
              <a:t>。</a:t>
            </a:r>
            <a:endParaRPr lang="zh-CN" altLang="en-US" sz="2800"/>
          </a:p>
          <a:p>
            <a:pPr algn="l"/>
            <a:r>
              <a:rPr lang="zh-CN" altLang="en-US" sz="2800">
                <a:sym typeface="+mn-ea"/>
              </a:rPr>
              <a:t>(2)低压综合配电箱（JP柜）进线上端（变压器端），使用SBT-M12型（SBT-M20型）</a:t>
            </a:r>
            <a:r>
              <a:rPr lang="zh-CN" altLang="en-US" sz="2800">
                <a:solidFill>
                  <a:srgbClr val="FF0000"/>
                </a:solidFill>
                <a:sym typeface="+mn-ea"/>
              </a:rPr>
              <a:t>铜镀锡设备线夹与变压器低压桩头连接，设备线夹紧固后</a:t>
            </a:r>
            <a:r>
              <a:rPr lang="zh-CN" altLang="en-US" sz="2800">
                <a:sym typeface="+mn-ea"/>
              </a:rPr>
              <a:t>，加装黄、绿、红、淡蓝四色绝缘护罩；JP柜进线下端，使用DT-150S型（DT-300S型）铜镀锡双孔接线端子与JP柜进线开关铜牌连接。低压进线上端，</a:t>
            </a:r>
            <a:r>
              <a:rPr lang="zh-CN" altLang="en-US" sz="2800">
                <a:solidFill>
                  <a:srgbClr val="FF0000"/>
                </a:solidFill>
                <a:sym typeface="+mn-ea"/>
              </a:rPr>
              <a:t>四根绝缘导线应向上制作弓形滴水湾，四线弧度应一致，排列应整齐</a:t>
            </a:r>
            <a:endParaRPr lang="zh-CN" altLang="en-US" sz="2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1440" y="621030"/>
            <a:ext cx="8816340" cy="2676525"/>
          </a:xfrm>
          <a:prstGeom prst="rect">
            <a:avLst/>
          </a:prstGeom>
          <a:noFill/>
        </p:spPr>
        <p:txBody>
          <a:bodyPr wrap="square" rtlCol="0" anchor="t">
            <a:spAutoFit/>
          </a:bodyPr>
          <a:lstStyle/>
          <a:p>
            <a:pPr algn="l"/>
            <a:r>
              <a:rPr lang="zh-CN" altLang="en-US" sz="2800">
                <a:sym typeface="+mn-ea"/>
              </a:rPr>
              <a:t>(3)低压进线下端，在低压综合配电箱（JP柜）进口处，导线在进入前应向下制作“滴水湾”，弯曲应自然，工艺应美观。架空绝缘导线通过低压综合配电箱（JP柜）进线口时，先加绝缘保护垫层，然后再进行封堵。封堵应使用防水和防火材料的有机堵料，封堵应严实。 </a:t>
            </a:r>
            <a:endParaRPr lang="zh-CN" altLang="en-US" sz="2800"/>
          </a:p>
          <a:p>
            <a:pPr algn="l"/>
            <a:endParaRPr lang="zh-CN" altLang="en-US" sz="2800"/>
          </a:p>
        </p:txBody>
      </p:sp>
      <p:pic>
        <p:nvPicPr>
          <p:cNvPr id="1073742929" name="图片 1073742928" descr="2、配变至综合配电箱JKTRYJ绝缘线安装"/>
          <p:cNvPicPr>
            <a:picLocks noChangeAspect="1"/>
          </p:cNvPicPr>
          <p:nvPr/>
        </p:nvPicPr>
        <p:blipFill>
          <a:blip r:embed="rId2"/>
          <a:stretch>
            <a:fillRect/>
          </a:stretch>
        </p:blipFill>
        <p:spPr>
          <a:xfrm>
            <a:off x="0" y="2851150"/>
            <a:ext cx="4507230" cy="3660775"/>
          </a:xfrm>
          <a:prstGeom prst="rect">
            <a:avLst/>
          </a:prstGeom>
          <a:noFill/>
          <a:ln w="9525">
            <a:noFill/>
          </a:ln>
        </p:spPr>
      </p:pic>
      <p:pic>
        <p:nvPicPr>
          <p:cNvPr id="1073742927" name="图片 1073742926" descr="DSC06080(已完成)"/>
          <p:cNvPicPr>
            <a:picLocks noChangeAspect="1"/>
          </p:cNvPicPr>
          <p:nvPr/>
        </p:nvPicPr>
        <p:blipFill>
          <a:blip r:embed="rId3"/>
          <a:stretch>
            <a:fillRect/>
          </a:stretch>
        </p:blipFill>
        <p:spPr>
          <a:xfrm>
            <a:off x="4507230" y="2851150"/>
            <a:ext cx="4486910" cy="3660775"/>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8110" y="89535"/>
            <a:ext cx="8880475" cy="6985635"/>
          </a:xfrm>
          <a:prstGeom prst="rect">
            <a:avLst/>
          </a:prstGeom>
          <a:noFill/>
        </p:spPr>
        <p:txBody>
          <a:bodyPr wrap="square" rtlCol="0" anchor="t">
            <a:spAutoFit/>
          </a:bodyPr>
          <a:lstStyle/>
          <a:p>
            <a:pPr algn="l"/>
            <a:r>
              <a:rPr lang="zh-CN" altLang="en-US" sz="2800">
                <a:latin typeface="+mn-ea"/>
                <a:ea typeface="+mn-ea"/>
                <a:cs typeface="+mn-ea"/>
                <a:sym typeface="+mn-ea"/>
              </a:rPr>
              <a:t>(</a:t>
            </a:r>
            <a:r>
              <a:rPr lang="en-US" altLang="zh-CN" sz="2800">
                <a:latin typeface="+mn-ea"/>
                <a:ea typeface="+mn-ea"/>
                <a:cs typeface="+mn-ea"/>
                <a:sym typeface="+mn-ea"/>
              </a:rPr>
              <a:t>4</a:t>
            </a:r>
            <a:r>
              <a:rPr lang="zh-CN" altLang="en-US" sz="2800">
                <a:latin typeface="+mn-ea"/>
                <a:ea typeface="+mn-ea"/>
                <a:cs typeface="+mn-ea"/>
                <a:sym typeface="+mn-ea"/>
              </a:rPr>
              <a:t>)低压出线安装</a:t>
            </a:r>
            <a:endParaRPr lang="zh-CN" altLang="en-US" sz="2800">
              <a:latin typeface="+mn-ea"/>
              <a:ea typeface="+mn-ea"/>
              <a:cs typeface="+mn-ea"/>
            </a:endParaRPr>
          </a:p>
          <a:p>
            <a:pPr algn="l"/>
            <a:r>
              <a:rPr lang="zh-CN" altLang="en-US" sz="2800">
                <a:latin typeface="+mn-ea"/>
                <a:ea typeface="+mn-ea"/>
                <a:cs typeface="+mn-ea"/>
                <a:sym typeface="+mn-ea"/>
              </a:rPr>
              <a:t>1)低压出线是从低压综合配电箱（JP柜）内的低压出线开关至低压主干线的一段线，通常采用两回低压电缆出线。</a:t>
            </a:r>
            <a:r>
              <a:rPr lang="zh-CN" altLang="en-US" sz="2800">
                <a:solidFill>
                  <a:srgbClr val="FF0000"/>
                </a:solidFill>
                <a:latin typeface="+mn-ea"/>
                <a:ea typeface="+mn-ea"/>
                <a:cs typeface="+mn-ea"/>
                <a:sym typeface="+mn-ea"/>
              </a:rPr>
              <a:t>200kVA以下的变压器，采用两根YJLV-4×150型铝芯电缆；</a:t>
            </a:r>
            <a:r>
              <a:rPr lang="zh-CN" altLang="en-US" sz="2800">
                <a:latin typeface="+mn-ea"/>
                <a:ea typeface="+mn-ea"/>
                <a:cs typeface="+mn-ea"/>
                <a:sym typeface="+mn-ea"/>
              </a:rPr>
              <a:t>200kVA及以上的变压器，采用两根YJLV-4×240型铝芯电缆。</a:t>
            </a:r>
            <a:r>
              <a:rPr lang="zh-CN" altLang="en-US" sz="2800">
                <a:solidFill>
                  <a:srgbClr val="FF0000"/>
                </a:solidFill>
                <a:latin typeface="+mn-ea"/>
                <a:ea typeface="+mn-ea"/>
                <a:cs typeface="+mn-ea"/>
                <a:sym typeface="+mn-ea"/>
              </a:rPr>
              <a:t>12米杆型，每回出线电缆长度10米；</a:t>
            </a:r>
            <a:r>
              <a:rPr lang="zh-CN" altLang="en-US" sz="2800">
                <a:latin typeface="+mn-ea"/>
                <a:ea typeface="+mn-ea"/>
                <a:cs typeface="+mn-ea"/>
                <a:sym typeface="+mn-ea"/>
              </a:rPr>
              <a:t>15米杆型，每回出线电缆长度12.5米；10米杆型，每回出线电缆长度8米。低压出线电缆采用杆上电缆固定架（半圆抱箍、半圆横担抱箍、</a:t>
            </a:r>
            <a:r>
              <a:rPr lang="zh-CN" altLang="en-US" sz="2800">
                <a:solidFill>
                  <a:srgbClr val="FF0000"/>
                </a:solidFill>
                <a:latin typeface="+mn-ea"/>
                <a:ea typeface="+mn-ea"/>
                <a:cs typeface="+mn-ea"/>
                <a:sym typeface="+mn-ea"/>
              </a:rPr>
              <a:t>杆上双电缆固定架、电缆卡抱</a:t>
            </a:r>
            <a:r>
              <a:rPr lang="zh-CN" altLang="en-US" sz="2800">
                <a:latin typeface="+mn-ea"/>
                <a:ea typeface="+mn-ea"/>
                <a:cs typeface="+mn-ea"/>
                <a:sym typeface="+mn-ea"/>
              </a:rPr>
              <a:t>）将电缆固定在台架电杆上，敷设至低压架空主干线耐张横担处，</a:t>
            </a:r>
            <a:r>
              <a:rPr lang="zh-CN" altLang="en-US" sz="2800">
                <a:solidFill>
                  <a:srgbClr val="FF0000"/>
                </a:solidFill>
                <a:latin typeface="+mn-ea"/>
                <a:ea typeface="+mn-ea"/>
                <a:cs typeface="+mn-ea"/>
                <a:sym typeface="+mn-ea"/>
              </a:rPr>
              <a:t>与低压架空线采用2个JC-6L型C型并沟线夹进行连接。</a:t>
            </a:r>
            <a:endParaRPr lang="zh-CN" altLang="en-US" sz="2800">
              <a:solidFill>
                <a:srgbClr val="FF0000"/>
              </a:solidFill>
              <a:latin typeface="+mn-ea"/>
              <a:ea typeface="+mn-ea"/>
              <a:cs typeface="+mn-ea"/>
            </a:endParaRPr>
          </a:p>
          <a:p>
            <a:pPr algn="l"/>
            <a:r>
              <a:rPr lang="zh-CN" altLang="en-US" sz="2800">
                <a:solidFill>
                  <a:schemeClr val="tx1">
                    <a:lumMod val="50000"/>
                    <a:lumOff val="50000"/>
                  </a:schemeClr>
                </a:solidFill>
                <a:latin typeface="+mn-ea"/>
                <a:ea typeface="+mn-ea"/>
                <a:cs typeface="+mn-ea"/>
                <a:sym typeface="+mn-ea"/>
              </a:rPr>
              <a:t>2)侧装方案，两回低压出线电缆通过DLJ5-165S型（双）杆上电缆固定架固定在低压侧台架电杆上，</a:t>
            </a:r>
            <a:r>
              <a:rPr lang="zh-CN" altLang="en-US" sz="2800">
                <a:solidFill>
                  <a:schemeClr val="accent6"/>
                </a:solidFill>
                <a:latin typeface="+mn-ea"/>
                <a:ea typeface="+mn-ea"/>
                <a:cs typeface="+mn-ea"/>
                <a:sym typeface="+mn-ea"/>
              </a:rPr>
              <a:t>杆上电缆固定架应安装在台架电杆外侧，</a:t>
            </a:r>
            <a:r>
              <a:rPr lang="zh-CN" altLang="en-US" sz="2800">
                <a:solidFill>
                  <a:srgbClr val="FF0000"/>
                </a:solidFill>
                <a:latin typeface="+mn-ea"/>
                <a:ea typeface="+mn-ea"/>
                <a:cs typeface="+mn-ea"/>
                <a:sym typeface="+mn-ea"/>
              </a:rPr>
              <a:t>12米杆型配4个</a:t>
            </a:r>
            <a:r>
              <a:rPr lang="zh-CN" altLang="en-US" sz="2800">
                <a:solidFill>
                  <a:schemeClr val="tx1">
                    <a:lumMod val="50000"/>
                    <a:lumOff val="50000"/>
                  </a:schemeClr>
                </a:solidFill>
                <a:latin typeface="+mn-ea"/>
                <a:ea typeface="+mn-ea"/>
                <a:cs typeface="+mn-ea"/>
                <a:sym typeface="+mn-ea"/>
              </a:rPr>
              <a:t>，15米杆型配5个。</a:t>
            </a:r>
            <a:endParaRPr lang="zh-CN" altLang="en-US" sz="2800">
              <a:latin typeface="+mn-ea"/>
              <a:ea typeface="+mn-ea"/>
              <a:cs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8745" y="172085"/>
            <a:ext cx="8853170" cy="5692775"/>
          </a:xfrm>
          <a:prstGeom prst="rect">
            <a:avLst/>
          </a:prstGeom>
          <a:noFill/>
        </p:spPr>
        <p:txBody>
          <a:bodyPr wrap="square" rtlCol="0" anchor="t">
            <a:spAutoFit/>
          </a:bodyPr>
          <a:lstStyle/>
          <a:p>
            <a:pPr algn="l"/>
            <a:r>
              <a:rPr lang="zh-CN" altLang="en-US" sz="2800">
                <a:latin typeface="+mn-ea"/>
                <a:ea typeface="+mn-ea"/>
                <a:cs typeface="+mn-ea"/>
                <a:sym typeface="+mn-ea"/>
              </a:rPr>
              <a:t>（</a:t>
            </a:r>
            <a:r>
              <a:rPr lang="en-US" altLang="zh-CN" sz="2800">
                <a:latin typeface="+mn-ea"/>
                <a:ea typeface="+mn-ea"/>
                <a:cs typeface="+mn-ea"/>
                <a:sym typeface="+mn-ea"/>
              </a:rPr>
              <a:t>5</a:t>
            </a:r>
            <a:r>
              <a:rPr lang="zh-CN" altLang="en-US" sz="2800">
                <a:latin typeface="+mn-ea"/>
                <a:ea typeface="+mn-ea"/>
                <a:cs typeface="+mn-ea"/>
                <a:sym typeface="+mn-ea"/>
              </a:rPr>
              <a:t>）低压出线电缆的连接</a:t>
            </a:r>
            <a:endParaRPr lang="zh-CN" altLang="en-US" sz="2800">
              <a:latin typeface="+mn-ea"/>
              <a:ea typeface="+mn-ea"/>
              <a:cs typeface="+mn-ea"/>
            </a:endParaRPr>
          </a:p>
          <a:p>
            <a:pPr algn="l"/>
            <a:r>
              <a:rPr lang="zh-CN" altLang="en-US" sz="2800">
                <a:sym typeface="+mn-ea"/>
              </a:rPr>
              <a:t>1)低压出线电缆上下两个终端头都应用低压电缆热缩终端头热缩密封，即：</a:t>
            </a:r>
            <a:r>
              <a:rPr lang="zh-CN" altLang="en-US" sz="2800">
                <a:solidFill>
                  <a:srgbClr val="FF0000"/>
                </a:solidFill>
                <a:sym typeface="+mn-ea"/>
              </a:rPr>
              <a:t>在杆上与主线连接端应制作电缆头，在杆下接入低压综合配电箱（JP柜）的接入端同样应制作电缆头，电缆头制作应由有资质的专业人员制作</a:t>
            </a:r>
            <a:r>
              <a:rPr lang="zh-CN" altLang="en-US" sz="2800">
                <a:solidFill>
                  <a:schemeClr val="accent6"/>
                </a:solidFill>
                <a:sym typeface="+mn-ea"/>
              </a:rPr>
              <a:t>，</a:t>
            </a:r>
            <a:r>
              <a:rPr lang="zh-CN" altLang="en-US" sz="2800">
                <a:sym typeface="+mn-ea"/>
              </a:rPr>
              <a:t>并应吊牌和留有制作现场影像资料，工艺应符合规范。</a:t>
            </a:r>
            <a:endParaRPr lang="zh-CN" altLang="en-US" sz="2800"/>
          </a:p>
          <a:p>
            <a:pPr algn="l"/>
            <a:r>
              <a:rPr lang="zh-CN" altLang="en-US" sz="2800">
                <a:sym typeface="+mn-ea"/>
              </a:rPr>
              <a:t>2)低压出线电缆下端与低压综合配电箱（JP柜）出线开关用DT-150S或DT-240S型双孔铜镀锡接线端子连接，接线端子压接外露部分应采用长度不小于120mm的黄、绿、红、淡蓝四色热缩套管收缩绝缘，出线排列应整齐，安装应规范，且相序应对应，螺栓应紧固；</a:t>
            </a:r>
            <a:r>
              <a:rPr lang="zh-CN" altLang="en-US" sz="2800">
                <a:solidFill>
                  <a:srgbClr val="FF0000"/>
                </a:solidFill>
                <a:sym typeface="+mn-ea"/>
              </a:rPr>
              <a:t>铜接线端子空气开关的连接，应使用铜螺栓，按“一平一弹一螺母”紧固，螺栓穿向应由内向外。</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35" y="59055"/>
            <a:ext cx="9144635" cy="5692775"/>
          </a:xfrm>
          <a:prstGeom prst="rect">
            <a:avLst/>
          </a:prstGeom>
          <a:noFill/>
        </p:spPr>
        <p:txBody>
          <a:bodyPr wrap="square" rtlCol="0" anchor="t">
            <a:spAutoFit/>
          </a:bodyPr>
          <a:lstStyle/>
          <a:p>
            <a:pPr algn="l"/>
            <a:r>
              <a:rPr lang="zh-CN" altLang="en-US" sz="2800">
                <a:latin typeface="+mn-ea"/>
                <a:ea typeface="+mn-ea"/>
                <a:cs typeface="+mn-ea"/>
                <a:sym typeface="+mn-ea"/>
              </a:rPr>
              <a:t>二、柱上变压器</a:t>
            </a:r>
            <a:endParaRPr lang="zh-CN" altLang="en-US" sz="2800">
              <a:latin typeface="+mn-ea"/>
              <a:ea typeface="+mn-ea"/>
              <a:cs typeface="+mn-ea"/>
            </a:endParaRPr>
          </a:p>
          <a:p>
            <a:pPr algn="l"/>
            <a:r>
              <a:rPr lang="zh-CN" altLang="en-US" sz="2800">
                <a:latin typeface="+mn-ea"/>
                <a:ea typeface="+mn-ea"/>
                <a:cs typeface="+mn-ea"/>
                <a:sym typeface="+mn-ea"/>
              </a:rPr>
              <a:t>(1)台架杆跟开</a:t>
            </a:r>
            <a:endParaRPr lang="zh-CN" altLang="en-US" sz="2800">
              <a:latin typeface="+mn-ea"/>
              <a:ea typeface="+mn-ea"/>
              <a:cs typeface="+mn-ea"/>
            </a:endParaRPr>
          </a:p>
          <a:p>
            <a:pPr algn="l"/>
            <a:r>
              <a:rPr lang="zh-CN" altLang="en-US" sz="2800">
                <a:latin typeface="+mn-ea"/>
                <a:ea typeface="+mn-ea"/>
                <a:cs typeface="+mn-ea"/>
                <a:sym typeface="+mn-ea"/>
              </a:rPr>
              <a:t>变压器台架双杆，无论是等高还是不等高，无论是采用12米还是采用15米杆型，无论是正装还是侧装，台架杆跟开距离(即电杆中对中的距离)</a:t>
            </a:r>
            <a:r>
              <a:rPr lang="zh-CN" altLang="en-US" sz="2800">
                <a:solidFill>
                  <a:srgbClr val="FF0000"/>
                </a:solidFill>
                <a:latin typeface="+mn-ea"/>
                <a:ea typeface="+mn-ea"/>
                <a:cs typeface="+mn-ea"/>
                <a:sym typeface="+mn-ea"/>
              </a:rPr>
              <a:t>都是2500mm</a:t>
            </a:r>
            <a:r>
              <a:rPr lang="zh-CN" altLang="en-US" sz="2800">
                <a:latin typeface="+mn-ea"/>
                <a:ea typeface="+mn-ea"/>
                <a:cs typeface="+mn-ea"/>
                <a:sym typeface="+mn-ea"/>
              </a:rPr>
              <a:t>，</a:t>
            </a:r>
            <a:r>
              <a:rPr lang="zh-CN" altLang="en-US" sz="2800">
                <a:solidFill>
                  <a:srgbClr val="FF0000"/>
                </a:solidFill>
                <a:latin typeface="+mn-ea"/>
                <a:ea typeface="+mn-ea"/>
                <a:cs typeface="+mn-ea"/>
                <a:sym typeface="+mn-ea"/>
              </a:rPr>
              <a:t>跟开误差不超过±30mm</a:t>
            </a:r>
            <a:r>
              <a:rPr lang="zh-CN" altLang="en-US" sz="2800">
                <a:latin typeface="+mn-ea"/>
                <a:ea typeface="+mn-ea"/>
                <a:cs typeface="+mn-ea"/>
                <a:sym typeface="+mn-ea"/>
              </a:rPr>
              <a:t>，迈步不应大于20mm。</a:t>
            </a:r>
            <a:endParaRPr lang="zh-CN" altLang="en-US" sz="2800">
              <a:latin typeface="+mn-ea"/>
              <a:ea typeface="+mn-ea"/>
              <a:cs typeface="+mn-ea"/>
            </a:endParaRPr>
          </a:p>
          <a:p>
            <a:pPr algn="l"/>
            <a:r>
              <a:rPr lang="zh-CN" altLang="en-US" sz="2800">
                <a:latin typeface="+mn-ea"/>
                <a:ea typeface="+mn-ea"/>
                <a:cs typeface="+mn-ea"/>
                <a:sym typeface="+mn-ea"/>
              </a:rPr>
              <a:t>(2)测量定位</a:t>
            </a:r>
            <a:endParaRPr lang="zh-CN" altLang="en-US" sz="2800">
              <a:latin typeface="+mn-ea"/>
              <a:ea typeface="+mn-ea"/>
              <a:cs typeface="+mn-ea"/>
            </a:endParaRPr>
          </a:p>
          <a:p>
            <a:pPr algn="l"/>
            <a:r>
              <a:rPr lang="zh-CN" altLang="en-US" sz="2800">
                <a:latin typeface="+mn-ea"/>
                <a:ea typeface="+mn-ea"/>
                <a:cs typeface="+mn-ea"/>
                <a:sym typeface="+mn-ea"/>
              </a:rPr>
              <a:t>变压器台架杆应用经纬仪找准地面基准，以线路直线桩为基准，标定台架主杆基坑的中心桩、方向桩、辅助桩，再标定副杆基坑的中心桩、方向桩、辅助桩；用白石灰标画出坑口轮廓线。杆塔结构中心与中心桩的横、顺向位移，</a:t>
            </a:r>
            <a:r>
              <a:rPr lang="zh-CN" altLang="en-US" sz="2800">
                <a:solidFill>
                  <a:srgbClr val="FF0000"/>
                </a:solidFill>
                <a:latin typeface="+mn-ea"/>
                <a:ea typeface="+mn-ea"/>
                <a:cs typeface="+mn-ea"/>
                <a:sym typeface="+mn-ea"/>
              </a:rPr>
              <a:t>不应大于50mm</a:t>
            </a:r>
            <a:r>
              <a:rPr lang="zh-CN" altLang="en-US" sz="2800">
                <a:latin typeface="+mn-ea"/>
                <a:ea typeface="+mn-ea"/>
                <a:cs typeface="+mn-ea"/>
                <a:sym typeface="+mn-ea"/>
              </a:rPr>
              <a:t>。</a:t>
            </a:r>
            <a:endParaRPr lang="zh-CN" altLang="en-US" sz="2800">
              <a:latin typeface="+mn-ea"/>
              <a:ea typeface="+mn-ea"/>
              <a:cs typeface="+mn-ea"/>
            </a:endParaRPr>
          </a:p>
          <a:p>
            <a:pPr algn="l"/>
            <a:endParaRPr lang="zh-CN" altLang="en-US" sz="2800">
              <a:latin typeface="+mn-ea"/>
              <a:ea typeface="+mn-ea"/>
              <a:cs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1440" y="104140"/>
            <a:ext cx="9052560" cy="6985635"/>
          </a:xfrm>
          <a:prstGeom prst="rect">
            <a:avLst/>
          </a:prstGeom>
          <a:noFill/>
        </p:spPr>
        <p:txBody>
          <a:bodyPr wrap="square" rtlCol="0" anchor="t">
            <a:spAutoFit/>
          </a:bodyPr>
          <a:lstStyle/>
          <a:p>
            <a:pPr algn="l"/>
            <a:r>
              <a:rPr lang="zh-CN" altLang="en-US" sz="2800">
                <a:sym typeface="+mn-ea"/>
              </a:rPr>
              <a:t>3)电缆底部进入JP柜（综合配电箱）应</a:t>
            </a:r>
            <a:r>
              <a:rPr lang="zh-CN" altLang="en-US" sz="2800">
                <a:solidFill>
                  <a:srgbClr val="FF0000"/>
                </a:solidFill>
                <a:sym typeface="+mn-ea"/>
              </a:rPr>
              <a:t>向下弯曲再向上做出滴水湾，电缆上部在低压主线上方连接时的防水湾，其弯曲弧度应不小于电缆直径的15倍；</a:t>
            </a:r>
            <a:r>
              <a:rPr lang="zh-CN" altLang="en-US" sz="2800">
                <a:sym typeface="+mn-ea"/>
              </a:rPr>
              <a:t>使用绝缘导线时，其弯曲弧度应不小于绝缘导线直径的20倍；弯曲自然，弧度合理，线条流畅。</a:t>
            </a:r>
            <a:endParaRPr lang="zh-CN" altLang="en-US" sz="2800"/>
          </a:p>
          <a:p>
            <a:pPr algn="l"/>
            <a:r>
              <a:rPr lang="zh-CN" altLang="en-US" sz="2800">
                <a:sym typeface="+mn-ea"/>
              </a:rPr>
              <a:t>4)低压出线电缆上端与低压架空三相四线的连接，</a:t>
            </a:r>
            <a:r>
              <a:rPr lang="zh-CN" altLang="en-US" sz="2800">
                <a:solidFill>
                  <a:srgbClr val="FF0000"/>
                </a:solidFill>
                <a:sym typeface="+mn-ea"/>
              </a:rPr>
              <a:t>电缆终       端头应先向下自然弯曲做出弓形防水湾，</a:t>
            </a:r>
            <a:r>
              <a:rPr lang="zh-CN" altLang="en-US" sz="2800">
                <a:sym typeface="+mn-ea"/>
              </a:rPr>
              <a:t>然后再连接；连接采用JC-6L型C型并沟线夹，每相不少于2个；JC-6L型C型并沟线夹安装位置应与耐张线夹相距500mm，两线夹之间应留30-50mm的间距，连接时，应保证线夹与导线接触紧密，安装牢固。</a:t>
            </a:r>
            <a:r>
              <a:rPr lang="zh-CN" altLang="en-US" sz="2800">
                <a:solidFill>
                  <a:srgbClr val="FF0000"/>
                </a:solidFill>
                <a:sym typeface="+mn-ea"/>
              </a:rPr>
              <a:t>连接线头方向，应全部朝向受电侧。</a:t>
            </a:r>
            <a:endParaRPr lang="zh-CN" altLang="en-US" sz="2800">
              <a:solidFill>
                <a:srgbClr val="FF0000"/>
              </a:solidFill>
            </a:endParaRPr>
          </a:p>
          <a:p>
            <a:pPr algn="l"/>
            <a:r>
              <a:rPr lang="zh-CN" altLang="en-US" sz="2800">
                <a:sym typeface="+mn-ea"/>
              </a:rPr>
              <a:t>低压出线电缆上端与低压主线的连接部位，</a:t>
            </a:r>
            <a:r>
              <a:rPr lang="zh-CN" altLang="en-US" sz="2800">
                <a:solidFill>
                  <a:srgbClr val="FF0000"/>
                </a:solidFill>
                <a:sym typeface="+mn-ea"/>
              </a:rPr>
              <a:t>也可用JC-6L型C型线夹直接连接在主线耐张线夹的尾线上</a:t>
            </a:r>
            <a:r>
              <a:rPr lang="zh-CN" altLang="en-US" sz="2800">
                <a:sym typeface="+mn-ea"/>
              </a:rPr>
              <a:t>，连接后，</a:t>
            </a:r>
            <a:r>
              <a:rPr lang="zh-CN" altLang="en-US" sz="2800">
                <a:solidFill>
                  <a:srgbClr val="FF0000"/>
                </a:solidFill>
                <a:sym typeface="+mn-ea"/>
              </a:rPr>
              <a:t>应在主线上扎回头</a:t>
            </a:r>
            <a:r>
              <a:rPr lang="zh-CN" altLang="en-US" sz="2800">
                <a:sym typeface="+mn-ea"/>
              </a:rPr>
              <a:t>，使C型线夹不受力。线夹安装后，应加装绝缘护罩。</a:t>
            </a:r>
            <a:endParaRPr lang="zh-CN" altLang="en-US" sz="28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760095" y="504190"/>
            <a:ext cx="2953385" cy="521970"/>
          </a:xfrm>
          <a:prstGeom prst="rect">
            <a:avLst/>
          </a:prstGeom>
          <a:noFill/>
          <a:ln w="9525">
            <a:noFill/>
          </a:ln>
        </p:spPr>
        <p:txBody>
          <a:bodyPr wrap="square">
            <a:spAutoFit/>
          </a:bodyPr>
          <a:lstStyle/>
          <a:p>
            <a:r>
              <a:rPr lang="zh-CN" sz="2800">
                <a:latin typeface="+mn-ea"/>
                <a:ea typeface="+mn-ea"/>
              </a:rPr>
              <a:t>（六）拉线安装</a:t>
            </a:r>
            <a:endParaRPr lang="zh-CN" altLang="en-US" sz="2800">
              <a:latin typeface="+mn-ea"/>
              <a:ea typeface="+mn-ea"/>
            </a:endParaRPr>
          </a:p>
        </p:txBody>
      </p:sp>
      <p:sp>
        <p:nvSpPr>
          <p:cNvPr id="4" name="文本框 3"/>
          <p:cNvSpPr txBox="1"/>
          <p:nvPr/>
        </p:nvSpPr>
        <p:spPr>
          <a:xfrm>
            <a:off x="261620" y="1111885"/>
            <a:ext cx="8763000" cy="4399915"/>
          </a:xfrm>
          <a:prstGeom prst="rect">
            <a:avLst/>
          </a:prstGeom>
          <a:noFill/>
          <a:ln w="9525">
            <a:noFill/>
          </a:ln>
        </p:spPr>
        <p:txBody>
          <a:bodyPr wrap="square">
            <a:spAutoFit/>
          </a:bodyPr>
          <a:lstStyle/>
          <a:p>
            <a:pPr indent="355600"/>
            <a:r>
              <a:rPr lang="zh-CN" sz="2800">
                <a:ea typeface="宋体" panose="02010600030101010101" pitchFamily="2" charset="-122"/>
              </a:rPr>
              <a:t>1)终端杆型变压器台架，其终端杆应设置拉线。拉线抱箍应使用标准物料，加强平面应向上，</a:t>
            </a:r>
            <a:r>
              <a:rPr lang="zh-CN" sz="2800">
                <a:solidFill>
                  <a:srgbClr val="FF0000"/>
                </a:solidFill>
                <a:ea typeface="宋体" panose="02010600030101010101" pitchFamily="2" charset="-122"/>
              </a:rPr>
              <a:t>拉线抱箍应安装在耐张横担下方，距横担水平中线线100mm。</a:t>
            </a:r>
            <a:r>
              <a:rPr lang="zh-CN" sz="2800">
                <a:ea typeface="宋体" panose="02010600030101010101" pitchFamily="2" charset="-122"/>
              </a:rPr>
              <a:t>制作拉线时，楔形线夹、UT线夹套入钢绞线的方向应一致，拉线受力端应在楔形线夹、UT线夹凸肚的直线侧，尾线均应在凸肚侧，上下线夹凸肚的朝向应一致，拉线上端</a:t>
            </a:r>
            <a:r>
              <a:rPr lang="zh-CN" sz="2800">
                <a:solidFill>
                  <a:srgbClr val="FF0000"/>
                </a:solidFill>
                <a:ea typeface="宋体" panose="02010600030101010101" pitchFamily="2" charset="-122"/>
              </a:rPr>
              <a:t>楔形线夹处应留尾线长度为300-400mm</a:t>
            </a:r>
            <a:r>
              <a:rPr lang="zh-CN" sz="2800">
                <a:ea typeface="宋体" panose="02010600030101010101" pitchFamily="2" charset="-122"/>
              </a:rPr>
              <a:t>,下端</a:t>
            </a:r>
            <a:r>
              <a:rPr lang="zh-CN" sz="2800">
                <a:solidFill>
                  <a:srgbClr val="FF0000"/>
                </a:solidFill>
                <a:ea typeface="宋体" panose="02010600030101010101" pitchFamily="2" charset="-122"/>
              </a:rPr>
              <a:t>UT线夹处应留尾线长度为300-500mm</a:t>
            </a:r>
            <a:r>
              <a:rPr lang="zh-CN" sz="2800">
                <a:ea typeface="宋体" panose="02010600030101010101" pitchFamily="2" charset="-122"/>
              </a:rPr>
              <a:t>，尾线回头应使用直径不小于2mm的镀锌铁丝（14#铁丝）与拉线本线绑扎，</a:t>
            </a:r>
            <a:r>
              <a:rPr lang="zh-CN" sz="2800">
                <a:solidFill>
                  <a:srgbClr val="FF0000"/>
                </a:solidFill>
                <a:ea typeface="宋体" panose="02010600030101010101" pitchFamily="2" charset="-122"/>
              </a:rPr>
              <a:t>绑扎长度为80mm～100mm</a:t>
            </a:r>
            <a:r>
              <a:rPr lang="zh-CN" sz="2800">
                <a:ea typeface="宋体" panose="02010600030101010101" pitchFamily="2" charset="-122"/>
              </a:rPr>
              <a:t>，尾线绑扎处应刷防锈漆。</a:t>
            </a:r>
            <a:endParaRPr lang="zh-CN" altLang="en-US" sz="2800">
              <a:ea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90500" y="236220"/>
            <a:ext cx="8752840" cy="1814830"/>
          </a:xfrm>
          <a:prstGeom prst="rect">
            <a:avLst/>
          </a:prstGeom>
          <a:noFill/>
          <a:ln w="9525">
            <a:noFill/>
          </a:ln>
        </p:spPr>
        <p:txBody>
          <a:bodyPr wrap="square">
            <a:spAutoFit/>
          </a:bodyPr>
          <a:lstStyle/>
          <a:p>
            <a:r>
              <a:rPr lang="en-US" altLang="zh-CN" sz="2800">
                <a:ea typeface="宋体" panose="02010600030101010101" pitchFamily="2" charset="-122"/>
              </a:rPr>
              <a:t>  </a:t>
            </a:r>
            <a:r>
              <a:rPr lang="zh-CN" sz="2800">
                <a:ea typeface="宋体" panose="02010600030101010101" pitchFamily="2" charset="-122"/>
              </a:rPr>
              <a:t>2)</a:t>
            </a:r>
            <a:r>
              <a:rPr lang="zh-CN" sz="2800">
                <a:solidFill>
                  <a:srgbClr val="FF0000"/>
                </a:solidFill>
                <a:ea typeface="宋体" panose="02010600030101010101" pitchFamily="2" charset="-122"/>
              </a:rPr>
              <a:t>拉线与电杆的夹角应为45°</a:t>
            </a:r>
            <a:r>
              <a:rPr lang="zh-CN" sz="2800">
                <a:ea typeface="宋体" panose="02010600030101010101" pitchFamily="2" charset="-122"/>
              </a:rPr>
              <a:t>，若受地形限制，亦可小于 45°但最小不应小于30°，不应大于60°，临近或穿越带电导线的拉线应加装拉线绝缘子，拉线距离临近导线的水平距离应大于100mm。</a:t>
            </a:r>
            <a:endParaRPr lang="zh-CN" altLang="en-US" sz="2800"/>
          </a:p>
        </p:txBody>
      </p:sp>
      <p:sp>
        <p:nvSpPr>
          <p:cNvPr id="2" name="文本框 1"/>
          <p:cNvSpPr txBox="1"/>
          <p:nvPr/>
        </p:nvSpPr>
        <p:spPr>
          <a:xfrm>
            <a:off x="0" y="2122170"/>
            <a:ext cx="8668385" cy="2676525"/>
          </a:xfrm>
          <a:prstGeom prst="rect">
            <a:avLst/>
          </a:prstGeom>
          <a:noFill/>
          <a:ln w="9525">
            <a:noFill/>
          </a:ln>
        </p:spPr>
        <p:txBody>
          <a:bodyPr wrap="square">
            <a:spAutoFit/>
          </a:bodyPr>
          <a:lstStyle/>
          <a:p>
            <a:pPr indent="355600"/>
            <a:r>
              <a:rPr lang="zh-CN" sz="2800">
                <a:ea typeface="宋体" panose="02010600030101010101" pitchFamily="2" charset="-122"/>
              </a:rPr>
              <a:t>3)拉线棒与拉线盘应垂直，拉线盘应采用带拉环式，</a:t>
            </a:r>
            <a:r>
              <a:rPr lang="zh-CN" sz="2800">
                <a:solidFill>
                  <a:srgbClr val="FF0000"/>
                </a:solidFill>
                <a:ea typeface="宋体" panose="02010600030101010101" pitchFamily="2" charset="-122"/>
              </a:rPr>
              <a:t>拉线棒露出地面部分长度应为500～700mm</a:t>
            </a:r>
            <a:r>
              <a:rPr lang="zh-CN" sz="2800">
                <a:ea typeface="宋体" panose="02010600030101010101" pitchFamily="2" charset="-122"/>
              </a:rPr>
              <a:t>，UT线夹舌板与拉线应吻合紧密，受力后应无松滑现象，拉线制作后，UT线夹的双螺母应并紧，紧固后外露螺杆不得小于两个螺母的丝扣，但最长不得超过螺杆螺纹长度的1/2；</a:t>
            </a:r>
            <a:r>
              <a:rPr lang="zh-CN" sz="2800">
                <a:solidFill>
                  <a:srgbClr val="FF0000"/>
                </a:solidFill>
                <a:ea typeface="宋体" panose="02010600030101010101" pitchFamily="2" charset="-122"/>
              </a:rPr>
              <a:t>2副拉线不得共用1根拉线棒</a:t>
            </a:r>
            <a:r>
              <a:rPr lang="zh-CN" sz="2800">
                <a:ea typeface="宋体" panose="02010600030101010101" pitchFamily="2" charset="-122"/>
              </a:rPr>
              <a:t>。</a:t>
            </a:r>
            <a:endParaRPr lang="zh-CN" altLang="en-US" sz="2800"/>
          </a:p>
        </p:txBody>
      </p:sp>
      <p:sp>
        <p:nvSpPr>
          <p:cNvPr id="3" name="文本框 2"/>
          <p:cNvSpPr txBox="1"/>
          <p:nvPr/>
        </p:nvSpPr>
        <p:spPr>
          <a:xfrm>
            <a:off x="190500" y="4798695"/>
            <a:ext cx="8752840" cy="1814830"/>
          </a:xfrm>
          <a:prstGeom prst="rect">
            <a:avLst/>
          </a:prstGeom>
          <a:noFill/>
          <a:ln w="9525">
            <a:noFill/>
          </a:ln>
        </p:spPr>
        <p:txBody>
          <a:bodyPr wrap="square">
            <a:spAutoFit/>
          </a:bodyPr>
          <a:lstStyle/>
          <a:p>
            <a:r>
              <a:rPr lang="zh-CN" sz="2800">
                <a:ea typeface="宋体" panose="02010600030101010101" pitchFamily="2" charset="-122"/>
              </a:rPr>
              <a:t>4)高、低压线路同杆架设时，穿越低压的拉线应加装拉线绝缘子，拉线绝缘子应安装在临近或穿越最下层带电导线的下方，在拉线下端断线后，</a:t>
            </a:r>
            <a:r>
              <a:rPr lang="zh-CN" sz="2800">
                <a:solidFill>
                  <a:srgbClr val="FF0000"/>
                </a:solidFill>
                <a:ea typeface="宋体" panose="02010600030101010101" pitchFamily="2" charset="-122"/>
              </a:rPr>
              <a:t>拉线处于悬垂状态时，拉线绝缘子距地面高度应在2.5～4.0m之间。</a:t>
            </a:r>
            <a:endParaRPr lang="zh-CN" altLang="en-US" sz="2800">
              <a:solidFill>
                <a:srgbClr val="FF0000"/>
              </a:solidFill>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92100" y="209550"/>
            <a:ext cx="3288665" cy="583565"/>
          </a:xfrm>
          <a:prstGeom prst="rect">
            <a:avLst/>
          </a:prstGeom>
          <a:noFill/>
          <a:ln w="9525">
            <a:noFill/>
          </a:ln>
        </p:spPr>
        <p:txBody>
          <a:bodyPr wrap="square">
            <a:spAutoFit/>
          </a:bodyPr>
          <a:lstStyle/>
          <a:p>
            <a:r>
              <a:rPr lang="zh-CN" sz="3200">
                <a:ea typeface="宋体" panose="02010600030101010101" pitchFamily="2" charset="-122"/>
              </a:rPr>
              <a:t>十五、接地装置</a:t>
            </a:r>
            <a:endParaRPr lang="zh-CN" altLang="en-US" sz="3200"/>
          </a:p>
        </p:txBody>
      </p:sp>
      <p:sp>
        <p:nvSpPr>
          <p:cNvPr id="4" name="文本框 3"/>
          <p:cNvSpPr txBox="1"/>
          <p:nvPr/>
        </p:nvSpPr>
        <p:spPr>
          <a:xfrm>
            <a:off x="292100" y="1062990"/>
            <a:ext cx="4549775" cy="521970"/>
          </a:xfrm>
          <a:prstGeom prst="rect">
            <a:avLst/>
          </a:prstGeom>
          <a:noFill/>
          <a:ln w="9525">
            <a:noFill/>
          </a:ln>
        </p:spPr>
        <p:txBody>
          <a:bodyPr wrap="square">
            <a:spAutoFit/>
          </a:bodyPr>
          <a:lstStyle/>
          <a:p>
            <a:r>
              <a:rPr lang="zh-CN" sz="2800" b="1">
                <a:latin typeface="+mn-ea"/>
                <a:ea typeface="+mn-ea"/>
                <a:cs typeface="+mn-ea"/>
              </a:rPr>
              <a:t>（</a:t>
            </a:r>
            <a:r>
              <a:rPr lang="en-US" altLang="zh-CN" sz="2800" b="1">
                <a:latin typeface="+mn-ea"/>
                <a:ea typeface="+mn-ea"/>
                <a:cs typeface="+mn-ea"/>
              </a:rPr>
              <a:t>1</a:t>
            </a:r>
            <a:r>
              <a:rPr lang="zh-CN" sz="2800" b="1">
                <a:latin typeface="+mn-ea"/>
                <a:ea typeface="+mn-ea"/>
                <a:cs typeface="+mn-ea"/>
              </a:rPr>
              <a:t>）接地网沟槽基础施工</a:t>
            </a:r>
            <a:endParaRPr lang="zh-CN" altLang="en-US" sz="2800">
              <a:latin typeface="+mn-ea"/>
              <a:ea typeface="+mn-ea"/>
              <a:cs typeface="+mn-ea"/>
            </a:endParaRPr>
          </a:p>
        </p:txBody>
      </p:sp>
      <p:sp>
        <p:nvSpPr>
          <p:cNvPr id="5" name="文本框 4"/>
          <p:cNvSpPr txBox="1"/>
          <p:nvPr/>
        </p:nvSpPr>
        <p:spPr>
          <a:xfrm>
            <a:off x="119380" y="1650365"/>
            <a:ext cx="8875395" cy="1814830"/>
          </a:xfrm>
          <a:prstGeom prst="rect">
            <a:avLst/>
          </a:prstGeom>
          <a:noFill/>
          <a:ln w="9525">
            <a:noFill/>
          </a:ln>
        </p:spPr>
        <p:txBody>
          <a:bodyPr wrap="square">
            <a:spAutoFit/>
          </a:bodyPr>
          <a:lstStyle/>
          <a:p>
            <a:r>
              <a:rPr lang="en-US" altLang="zh-CN" sz="2800">
                <a:ea typeface="宋体" panose="02010600030101010101" pitchFamily="2" charset="-122"/>
              </a:rPr>
              <a:t>   </a:t>
            </a:r>
            <a:r>
              <a:rPr lang="zh-CN" sz="2800">
                <a:ea typeface="宋体" panose="02010600030101010101" pitchFamily="2" charset="-122"/>
              </a:rPr>
              <a:t>台区接地网沟槽基础施工，应沿配电变台周围挖掘深度</a:t>
            </a:r>
            <a:r>
              <a:rPr lang="zh-CN" sz="2800">
                <a:solidFill>
                  <a:srgbClr val="FF0000"/>
                </a:solidFill>
                <a:ea typeface="宋体" panose="02010600030101010101" pitchFamily="2" charset="-122"/>
              </a:rPr>
              <a:t>不低于600mm</a:t>
            </a:r>
            <a:r>
              <a:rPr lang="zh-CN" sz="2800">
                <a:ea typeface="宋体" panose="02010600030101010101" pitchFamily="2" charset="-122"/>
              </a:rPr>
              <a:t>（可耕种土地不低于800mm），</a:t>
            </a:r>
            <a:r>
              <a:rPr lang="zh-CN" sz="2800">
                <a:solidFill>
                  <a:srgbClr val="FF0000"/>
                </a:solidFill>
                <a:ea typeface="宋体" panose="02010600030101010101" pitchFamily="2" charset="-122"/>
              </a:rPr>
              <a:t>宽度不低于400mm</a:t>
            </a:r>
            <a:r>
              <a:rPr lang="zh-CN" sz="2800">
                <a:ea typeface="宋体" panose="02010600030101010101" pitchFamily="2" charset="-122"/>
              </a:rPr>
              <a:t>，周长不小于20m的环形沟槽。接地网沟槽不应接近煤气管道和输水管道。</a:t>
            </a:r>
            <a:endParaRPr lang="zh-CN" altLang="en-US" sz="2800"/>
          </a:p>
        </p:txBody>
      </p:sp>
      <p:sp>
        <p:nvSpPr>
          <p:cNvPr id="6" name="文本框 5"/>
          <p:cNvSpPr txBox="1"/>
          <p:nvPr/>
        </p:nvSpPr>
        <p:spPr>
          <a:xfrm>
            <a:off x="292100" y="3616960"/>
            <a:ext cx="8702040" cy="3107690"/>
          </a:xfrm>
          <a:prstGeom prst="rect">
            <a:avLst/>
          </a:prstGeom>
          <a:noFill/>
          <a:ln w="9525">
            <a:noFill/>
          </a:ln>
        </p:spPr>
        <p:txBody>
          <a:bodyPr wrap="square">
            <a:spAutoFit/>
          </a:bodyPr>
          <a:lstStyle/>
          <a:p>
            <a:r>
              <a:rPr lang="zh-CN" sz="2800" b="1">
                <a:latin typeface="+mn-ea"/>
                <a:ea typeface="+mn-ea"/>
                <a:cs typeface="+mn-ea"/>
              </a:rPr>
              <a:t>（</a:t>
            </a:r>
            <a:r>
              <a:rPr lang="en-US" altLang="zh-CN" sz="2800" b="1">
                <a:latin typeface="+mn-ea"/>
                <a:ea typeface="+mn-ea"/>
                <a:cs typeface="+mn-ea"/>
              </a:rPr>
              <a:t>2</a:t>
            </a:r>
            <a:r>
              <a:rPr lang="zh-CN" sz="2800" b="1">
                <a:latin typeface="+mn-ea"/>
                <a:ea typeface="+mn-ea"/>
                <a:cs typeface="+mn-ea"/>
              </a:rPr>
              <a:t>）接地网敷设</a:t>
            </a:r>
            <a:endParaRPr lang="zh-CN" sz="2800">
              <a:latin typeface="+mn-ea"/>
              <a:ea typeface="+mn-ea"/>
              <a:cs typeface="+mn-ea"/>
            </a:endParaRPr>
          </a:p>
          <a:p>
            <a:r>
              <a:rPr lang="zh-CN" sz="2800">
                <a:latin typeface="+mn-ea"/>
                <a:ea typeface="+mn-ea"/>
                <a:cs typeface="+mn-ea"/>
              </a:rPr>
              <a:t> 接地网由水平接地体和垂直接地体组成，水平接地体采用</a:t>
            </a:r>
            <a:r>
              <a:rPr lang="zh-CN" sz="2800">
                <a:solidFill>
                  <a:srgbClr val="FF0000"/>
                </a:solidFill>
                <a:latin typeface="+mn-ea"/>
                <a:ea typeface="+mn-ea"/>
                <a:cs typeface="+mn-ea"/>
              </a:rPr>
              <a:t>－</a:t>
            </a:r>
            <a:r>
              <a:rPr lang="en-US" sz="2800">
                <a:solidFill>
                  <a:srgbClr val="FF0000"/>
                </a:solidFill>
                <a:latin typeface="+mn-ea"/>
                <a:ea typeface="+mn-ea"/>
                <a:cs typeface="+mn-ea"/>
              </a:rPr>
              <a:t>40×4</a:t>
            </a:r>
            <a:r>
              <a:rPr lang="zh-CN" sz="2800">
                <a:solidFill>
                  <a:srgbClr val="FF0000"/>
                </a:solidFill>
                <a:latin typeface="+mn-ea"/>
                <a:ea typeface="+mn-ea"/>
                <a:cs typeface="+mn-ea"/>
              </a:rPr>
              <a:t>的镀锌扁铁</a:t>
            </a:r>
            <a:r>
              <a:rPr lang="zh-CN" sz="2800">
                <a:latin typeface="+mn-ea"/>
                <a:ea typeface="+mn-ea"/>
                <a:cs typeface="+mn-ea"/>
              </a:rPr>
              <a:t>，沿接地网沟槽底部围绕配电变台周围敷设成闭合环形，其长度不小于</a:t>
            </a:r>
            <a:r>
              <a:rPr lang="en-US" sz="2800">
                <a:latin typeface="+mn-ea"/>
                <a:ea typeface="+mn-ea"/>
                <a:cs typeface="+mn-ea"/>
              </a:rPr>
              <a:t>25m</a:t>
            </a:r>
            <a:r>
              <a:rPr lang="zh-CN" sz="2800">
                <a:latin typeface="+mn-ea"/>
                <a:ea typeface="+mn-ea"/>
                <a:cs typeface="+mn-ea"/>
              </a:rPr>
              <a:t>；</a:t>
            </a:r>
            <a:r>
              <a:rPr lang="zh-CN" sz="2800">
                <a:solidFill>
                  <a:srgbClr val="FF0000"/>
                </a:solidFill>
                <a:latin typeface="+mn-ea"/>
                <a:ea typeface="+mn-ea"/>
                <a:cs typeface="+mn-ea"/>
              </a:rPr>
              <a:t>垂直接地体采用∠</a:t>
            </a:r>
            <a:r>
              <a:rPr lang="en-US" sz="2800">
                <a:solidFill>
                  <a:srgbClr val="FF0000"/>
                </a:solidFill>
                <a:latin typeface="+mn-ea"/>
                <a:ea typeface="+mn-ea"/>
                <a:cs typeface="+mn-ea"/>
              </a:rPr>
              <a:t>50×5</a:t>
            </a:r>
            <a:r>
              <a:rPr lang="zh-CN" sz="2800">
                <a:solidFill>
                  <a:srgbClr val="FF0000"/>
                </a:solidFill>
                <a:latin typeface="+mn-ea"/>
                <a:ea typeface="+mn-ea"/>
                <a:cs typeface="+mn-ea"/>
              </a:rPr>
              <a:t>的镀锌角钢角桩，长度不小于</a:t>
            </a:r>
            <a:r>
              <a:rPr lang="en-US" sz="2800">
                <a:solidFill>
                  <a:srgbClr val="FF0000"/>
                </a:solidFill>
                <a:latin typeface="+mn-ea"/>
                <a:ea typeface="+mn-ea"/>
                <a:cs typeface="+mn-ea"/>
              </a:rPr>
              <a:t>2.5m</a:t>
            </a:r>
            <a:r>
              <a:rPr lang="zh-CN" sz="2800">
                <a:latin typeface="+mn-ea"/>
                <a:ea typeface="+mn-ea"/>
                <a:cs typeface="+mn-ea"/>
              </a:rPr>
              <a:t>，间距不小于</a:t>
            </a:r>
            <a:r>
              <a:rPr lang="en-US" sz="2800">
                <a:latin typeface="+mn-ea"/>
                <a:ea typeface="+mn-ea"/>
                <a:cs typeface="+mn-ea"/>
              </a:rPr>
              <a:t>5m</a:t>
            </a:r>
            <a:r>
              <a:rPr lang="zh-CN" sz="2800">
                <a:latin typeface="+mn-ea"/>
                <a:ea typeface="+mn-ea"/>
                <a:cs typeface="+mn-ea"/>
              </a:rPr>
              <a:t>，</a:t>
            </a:r>
            <a:r>
              <a:rPr lang="zh-CN" sz="2800">
                <a:solidFill>
                  <a:srgbClr val="FF0000"/>
                </a:solidFill>
                <a:latin typeface="+mn-ea"/>
                <a:ea typeface="+mn-ea"/>
                <a:cs typeface="+mn-ea"/>
              </a:rPr>
              <a:t>数量不少于</a:t>
            </a:r>
            <a:r>
              <a:rPr lang="en-US" sz="2800">
                <a:solidFill>
                  <a:srgbClr val="FF0000"/>
                </a:solidFill>
                <a:latin typeface="+mn-ea"/>
                <a:ea typeface="+mn-ea"/>
                <a:cs typeface="+mn-ea"/>
              </a:rPr>
              <a:t>4</a:t>
            </a:r>
            <a:r>
              <a:rPr lang="zh-CN" sz="2800">
                <a:solidFill>
                  <a:srgbClr val="FF0000"/>
                </a:solidFill>
                <a:latin typeface="+mn-ea"/>
                <a:ea typeface="+mn-ea"/>
                <a:cs typeface="+mn-ea"/>
              </a:rPr>
              <a:t>根</a:t>
            </a:r>
            <a:r>
              <a:rPr lang="zh-CN" sz="2800">
                <a:latin typeface="+mn-ea"/>
                <a:ea typeface="+mn-ea"/>
                <a:cs typeface="+mn-ea"/>
              </a:rPr>
              <a:t>。垂直接地体角桩应垂直打入，并与土壤保持良好的接触。</a:t>
            </a:r>
            <a:endParaRPr lang="zh-CN" altLang="en-US" sz="2800">
              <a:latin typeface="+mn-ea"/>
              <a:ea typeface="+mn-ea"/>
              <a:cs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231140" y="257810"/>
            <a:ext cx="8711565" cy="3969385"/>
          </a:xfrm>
          <a:prstGeom prst="rect">
            <a:avLst/>
          </a:prstGeom>
          <a:noFill/>
          <a:ln w="9525">
            <a:noFill/>
          </a:ln>
        </p:spPr>
        <p:txBody>
          <a:bodyPr wrap="square">
            <a:spAutoFit/>
          </a:bodyPr>
          <a:lstStyle/>
          <a:p>
            <a:r>
              <a:rPr lang="zh-CN" sz="2800" b="1">
                <a:latin typeface="+mn-ea"/>
                <a:ea typeface="+mn-ea"/>
                <a:cs typeface="+mn-ea"/>
              </a:rPr>
              <a:t>（</a:t>
            </a:r>
            <a:r>
              <a:rPr lang="en-US" altLang="zh-CN" sz="2800" b="1">
                <a:latin typeface="+mn-ea"/>
                <a:ea typeface="+mn-ea"/>
                <a:cs typeface="+mn-ea"/>
              </a:rPr>
              <a:t>3</a:t>
            </a:r>
            <a:r>
              <a:rPr lang="zh-CN" sz="2800" b="1">
                <a:latin typeface="+mn-ea"/>
                <a:ea typeface="+mn-ea"/>
                <a:cs typeface="+mn-ea"/>
              </a:rPr>
              <a:t>）接地网焊接</a:t>
            </a:r>
            <a:endParaRPr lang="zh-CN" sz="2800">
              <a:latin typeface="+mn-ea"/>
              <a:ea typeface="+mn-ea"/>
              <a:cs typeface="+mn-ea"/>
            </a:endParaRPr>
          </a:p>
          <a:p>
            <a:r>
              <a:rPr lang="zh-CN" sz="2800">
                <a:latin typeface="+mn-ea"/>
                <a:ea typeface="+mn-ea"/>
                <a:cs typeface="+mn-ea"/>
              </a:rPr>
              <a:t>  接地网的连接应可靠。接地网在沟槽内的水平接地体与垂直接地体之间的连接采用焊接。</a:t>
            </a:r>
            <a:r>
              <a:rPr lang="zh-CN" sz="2800">
                <a:solidFill>
                  <a:srgbClr val="FF0000"/>
                </a:solidFill>
                <a:latin typeface="+mn-ea"/>
                <a:ea typeface="+mn-ea"/>
                <a:cs typeface="+mn-ea"/>
              </a:rPr>
              <a:t>镀锌扁钢与镀锌扁钢的焊接面不小于其宽度的</a:t>
            </a:r>
            <a:r>
              <a:rPr lang="en-US" sz="2800">
                <a:solidFill>
                  <a:srgbClr val="FF0000"/>
                </a:solidFill>
                <a:latin typeface="+mn-ea"/>
                <a:ea typeface="+mn-ea"/>
                <a:cs typeface="+mn-ea"/>
              </a:rPr>
              <a:t>2</a:t>
            </a:r>
            <a:r>
              <a:rPr lang="zh-CN" sz="2800">
                <a:solidFill>
                  <a:srgbClr val="FF0000"/>
                </a:solidFill>
                <a:latin typeface="+mn-ea"/>
                <a:ea typeface="+mn-ea"/>
                <a:cs typeface="+mn-ea"/>
              </a:rPr>
              <a:t>倍，焊接不少于三个棱边</a:t>
            </a:r>
            <a:r>
              <a:rPr lang="zh-CN" sz="2800">
                <a:latin typeface="+mn-ea"/>
                <a:ea typeface="+mn-ea"/>
                <a:cs typeface="+mn-ea"/>
              </a:rPr>
              <a:t>；水平镀锌扁钢与垂直镀锌角钢的焊接，应紧贴角钢的一个平面焊接，其扁钢的上边应与角钢上边平齐，焊接不少于三个棱边。接地体焊接部位及外侧</a:t>
            </a:r>
            <a:r>
              <a:rPr lang="en-US" sz="2800">
                <a:solidFill>
                  <a:srgbClr val="FF0000"/>
                </a:solidFill>
                <a:latin typeface="+mn-ea"/>
                <a:ea typeface="+mn-ea"/>
                <a:cs typeface="+mn-ea"/>
              </a:rPr>
              <a:t>100mm</a:t>
            </a:r>
            <a:r>
              <a:rPr lang="zh-CN" sz="2800">
                <a:solidFill>
                  <a:srgbClr val="FF0000"/>
                </a:solidFill>
                <a:latin typeface="+mn-ea"/>
                <a:ea typeface="+mn-ea"/>
                <a:cs typeface="+mn-ea"/>
              </a:rPr>
              <a:t>范围内应做做防腐处理</a:t>
            </a:r>
            <a:r>
              <a:rPr lang="zh-CN" sz="2800">
                <a:latin typeface="+mn-ea"/>
                <a:ea typeface="+mn-ea"/>
                <a:cs typeface="+mn-ea"/>
              </a:rPr>
              <a:t>，防腐处理前须去掉表面焊渣并除锈。</a:t>
            </a:r>
            <a:endParaRPr lang="zh-CN" altLang="en-US" sz="2800">
              <a:latin typeface="+mn-ea"/>
              <a:ea typeface="+mn-ea"/>
              <a:cs typeface="+mn-ea"/>
            </a:endParaRPr>
          </a:p>
        </p:txBody>
      </p:sp>
      <p:pic>
        <p:nvPicPr>
          <p:cNvPr id="1073742914" name="图片 1073742913" descr="无标题"/>
          <p:cNvPicPr>
            <a:picLocks noChangeAspect="1"/>
          </p:cNvPicPr>
          <p:nvPr/>
        </p:nvPicPr>
        <p:blipFill>
          <a:blip r:embed="rId2"/>
          <a:srcRect r="-409" b="10306"/>
          <a:stretch>
            <a:fillRect/>
          </a:stretch>
        </p:blipFill>
        <p:spPr>
          <a:xfrm>
            <a:off x="0" y="4100195"/>
            <a:ext cx="4279265" cy="2778760"/>
          </a:xfrm>
          <a:prstGeom prst="rect">
            <a:avLst/>
          </a:prstGeom>
          <a:noFill/>
          <a:ln w="9525">
            <a:noFill/>
          </a:ln>
        </p:spPr>
      </p:pic>
      <p:pic>
        <p:nvPicPr>
          <p:cNvPr id="1073742885" name="图片 1073742884" descr="2.3地网焊接、防腐"/>
          <p:cNvPicPr>
            <a:picLocks noChangeAspect="1"/>
          </p:cNvPicPr>
          <p:nvPr/>
        </p:nvPicPr>
        <p:blipFill>
          <a:blip r:embed="rId3" cstate="print"/>
          <a:stretch>
            <a:fillRect/>
          </a:stretch>
        </p:blipFill>
        <p:spPr>
          <a:xfrm>
            <a:off x="4349115" y="4099560"/>
            <a:ext cx="4197350" cy="275844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09220" y="206375"/>
            <a:ext cx="8895080" cy="1814830"/>
          </a:xfrm>
          <a:prstGeom prst="rect">
            <a:avLst/>
          </a:prstGeom>
          <a:noFill/>
          <a:ln w="9525">
            <a:noFill/>
          </a:ln>
        </p:spPr>
        <p:txBody>
          <a:bodyPr wrap="square">
            <a:spAutoFit/>
          </a:bodyPr>
          <a:lstStyle/>
          <a:p>
            <a:r>
              <a:rPr lang="zh-CN" sz="2800" b="1">
                <a:latin typeface="+mn-ea"/>
                <a:ea typeface="+mn-ea"/>
                <a:cs typeface="+mn-ea"/>
              </a:rPr>
              <a:t>（</a:t>
            </a:r>
            <a:r>
              <a:rPr lang="en-US" altLang="zh-CN" sz="2800" b="1">
                <a:latin typeface="+mn-ea"/>
                <a:ea typeface="+mn-ea"/>
                <a:cs typeface="+mn-ea"/>
              </a:rPr>
              <a:t>4</a:t>
            </a:r>
            <a:r>
              <a:rPr lang="zh-CN" sz="2800" b="1">
                <a:latin typeface="+mn-ea"/>
                <a:ea typeface="+mn-ea"/>
                <a:cs typeface="+mn-ea"/>
              </a:rPr>
              <a:t>）接地网沟槽回填</a:t>
            </a:r>
            <a:endParaRPr lang="zh-CN" sz="2800">
              <a:latin typeface="+mn-ea"/>
              <a:ea typeface="+mn-ea"/>
              <a:cs typeface="+mn-ea"/>
            </a:endParaRPr>
          </a:p>
          <a:p>
            <a:r>
              <a:rPr lang="zh-CN" sz="2800">
                <a:latin typeface="+mn-ea"/>
                <a:ea typeface="+mn-ea"/>
                <a:cs typeface="+mn-ea"/>
              </a:rPr>
              <a:t>  接地网沟槽的回填，宜选取无石块及其它杂物的泥土，并应夯实。在回填后的沟面应有</a:t>
            </a:r>
            <a:r>
              <a:rPr lang="zh-CN" sz="2800">
                <a:solidFill>
                  <a:srgbClr val="FF0000"/>
                </a:solidFill>
                <a:latin typeface="+mn-ea"/>
                <a:ea typeface="+mn-ea"/>
                <a:cs typeface="+mn-ea"/>
              </a:rPr>
              <a:t>防沉层</a:t>
            </a:r>
            <a:r>
              <a:rPr lang="zh-CN" sz="2800">
                <a:latin typeface="+mn-ea"/>
                <a:ea typeface="+mn-ea"/>
                <a:cs typeface="+mn-ea"/>
              </a:rPr>
              <a:t>，其</a:t>
            </a:r>
            <a:r>
              <a:rPr lang="zh-CN" sz="2800">
                <a:solidFill>
                  <a:srgbClr val="FF0000"/>
                </a:solidFill>
                <a:latin typeface="+mn-ea"/>
                <a:ea typeface="+mn-ea"/>
                <a:cs typeface="+mn-ea"/>
              </a:rPr>
              <a:t>高度宜为</a:t>
            </a:r>
            <a:r>
              <a:rPr lang="en-US" sz="2800">
                <a:solidFill>
                  <a:srgbClr val="FF0000"/>
                </a:solidFill>
                <a:latin typeface="+mn-ea"/>
                <a:ea typeface="+mn-ea"/>
                <a:cs typeface="+mn-ea"/>
              </a:rPr>
              <a:t>100</a:t>
            </a:r>
            <a:r>
              <a:rPr lang="zh-CN" sz="2800">
                <a:solidFill>
                  <a:srgbClr val="FF0000"/>
                </a:solidFill>
                <a:latin typeface="+mn-ea"/>
                <a:ea typeface="+mn-ea"/>
                <a:cs typeface="+mn-ea"/>
              </a:rPr>
              <a:t>～</a:t>
            </a:r>
            <a:r>
              <a:rPr lang="en-US" sz="2800">
                <a:solidFill>
                  <a:srgbClr val="FF0000"/>
                </a:solidFill>
                <a:latin typeface="+mn-ea"/>
                <a:ea typeface="+mn-ea"/>
                <a:cs typeface="+mn-ea"/>
              </a:rPr>
              <a:t>300mm</a:t>
            </a:r>
            <a:r>
              <a:rPr lang="zh-CN" sz="2800">
                <a:solidFill>
                  <a:srgbClr val="FF0000"/>
                </a:solidFill>
                <a:latin typeface="+mn-ea"/>
                <a:ea typeface="+mn-ea"/>
                <a:cs typeface="+mn-ea"/>
              </a:rPr>
              <a:t>。</a:t>
            </a:r>
            <a:endParaRPr lang="zh-CN" altLang="en-US" sz="2800">
              <a:solidFill>
                <a:srgbClr val="FF0000"/>
              </a:solidFill>
              <a:latin typeface="+mn-ea"/>
              <a:ea typeface="+mn-ea"/>
              <a:cs typeface="+mn-ea"/>
            </a:endParaRPr>
          </a:p>
        </p:txBody>
      </p:sp>
      <p:sp>
        <p:nvSpPr>
          <p:cNvPr id="4" name="文本框 3"/>
          <p:cNvSpPr txBox="1"/>
          <p:nvPr/>
        </p:nvSpPr>
        <p:spPr>
          <a:xfrm>
            <a:off x="281305" y="2021205"/>
            <a:ext cx="8620760" cy="521970"/>
          </a:xfrm>
          <a:prstGeom prst="rect">
            <a:avLst/>
          </a:prstGeom>
          <a:noFill/>
          <a:ln w="9525">
            <a:noFill/>
          </a:ln>
        </p:spPr>
        <p:txBody>
          <a:bodyPr wrap="square">
            <a:spAutoFit/>
          </a:bodyPr>
          <a:lstStyle/>
          <a:p>
            <a:endParaRPr lang="zh-CN" altLang="en-US" sz="2800">
              <a:latin typeface="+mn-ea"/>
              <a:ea typeface="+mn-ea"/>
              <a:cs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80340" y="233045"/>
            <a:ext cx="8712835" cy="3538220"/>
          </a:xfrm>
          <a:prstGeom prst="rect">
            <a:avLst/>
          </a:prstGeom>
          <a:noFill/>
          <a:ln w="9525">
            <a:noFill/>
          </a:ln>
        </p:spPr>
        <p:txBody>
          <a:bodyPr wrap="square">
            <a:spAutoFit/>
          </a:bodyPr>
          <a:lstStyle/>
          <a:p>
            <a:r>
              <a:rPr lang="zh-CN" sz="2800" b="1">
                <a:latin typeface="Arial" panose="020B0604020202020204" pitchFamily="34" charset="0"/>
                <a:ea typeface="黑体" panose="02010609060101010101" charset="-122"/>
              </a:rPr>
              <a:t>垂直接地极接地</a:t>
            </a:r>
            <a:endParaRPr lang="en-US" sz="2800">
              <a:latin typeface="Times New Roman" panose="02020603050405020304" charset="0"/>
            </a:endParaRPr>
          </a:p>
          <a:p>
            <a:r>
              <a:rPr lang="en-US" sz="2800">
                <a:latin typeface="Times New Roman" panose="02020603050405020304" charset="0"/>
              </a:rPr>
              <a:t> (1)</a:t>
            </a:r>
            <a:r>
              <a:rPr lang="zh-CN" sz="2800">
                <a:latin typeface="Times New Roman" panose="02020603050405020304" charset="0"/>
                <a:ea typeface="宋体" panose="02010600030101010101" pitchFamily="2" charset="-122"/>
              </a:rPr>
              <a:t>垂直接地极安装</a:t>
            </a:r>
          </a:p>
          <a:p>
            <a:r>
              <a:rPr lang="zh-CN" sz="2800">
                <a:latin typeface="Times New Roman" panose="02020603050405020304" charset="0"/>
                <a:ea typeface="宋体" panose="02010600030101010101" pitchFamily="2" charset="-122"/>
              </a:rPr>
              <a:t>   垂直接地极接地是采用铜镀钢接地棒</a:t>
            </a:r>
            <a:r>
              <a:rPr lang="zh-CN" sz="2800">
                <a:solidFill>
                  <a:srgbClr val="FF0000"/>
                </a:solidFill>
                <a:latin typeface="Times New Roman" panose="02020603050405020304" charset="0"/>
                <a:ea typeface="宋体" panose="02010600030101010101" pitchFamily="2" charset="-122"/>
              </a:rPr>
              <a:t>单点钻深</a:t>
            </a:r>
            <a:r>
              <a:rPr lang="en-US" sz="2800">
                <a:solidFill>
                  <a:srgbClr val="FF0000"/>
                </a:solidFill>
                <a:latin typeface="Times New Roman" panose="02020603050405020304" charset="0"/>
              </a:rPr>
              <a:t>18</a:t>
            </a:r>
            <a:r>
              <a:rPr lang="zh-CN" sz="2800">
                <a:solidFill>
                  <a:srgbClr val="FF0000"/>
                </a:solidFill>
                <a:latin typeface="Times New Roman" panose="02020603050405020304" charset="0"/>
                <a:ea typeface="宋体" panose="02010600030101010101" pitchFamily="2" charset="-122"/>
              </a:rPr>
              <a:t>米</a:t>
            </a:r>
            <a:r>
              <a:rPr lang="zh-CN" sz="2800">
                <a:latin typeface="Times New Roman" panose="02020603050405020304" charset="0"/>
                <a:ea typeface="宋体" panose="02010600030101010101" pitchFamily="2" charset="-122"/>
              </a:rPr>
              <a:t>，</a:t>
            </a:r>
            <a:r>
              <a:rPr lang="zh-CN" sz="2800">
                <a:solidFill>
                  <a:srgbClr val="FF0000"/>
                </a:solidFill>
                <a:latin typeface="Times New Roman" panose="02020603050405020304" charset="0"/>
                <a:ea typeface="宋体" panose="02010600030101010101" pitchFamily="2" charset="-122"/>
              </a:rPr>
              <a:t>串联</a:t>
            </a:r>
            <a:r>
              <a:rPr lang="en-US" sz="2800">
                <a:solidFill>
                  <a:srgbClr val="FF0000"/>
                </a:solidFill>
                <a:latin typeface="Times New Roman" panose="02020603050405020304" charset="0"/>
              </a:rPr>
              <a:t>15</a:t>
            </a:r>
            <a:r>
              <a:rPr lang="zh-CN" sz="2800">
                <a:solidFill>
                  <a:srgbClr val="FF0000"/>
                </a:solidFill>
                <a:latin typeface="Times New Roman" panose="02020603050405020304" charset="0"/>
                <a:ea typeface="宋体" panose="02010600030101010101" pitchFamily="2" charset="-122"/>
              </a:rPr>
              <a:t>根铜镀钢接地棒</a:t>
            </a:r>
            <a:r>
              <a:rPr lang="zh-CN" sz="2800">
                <a:latin typeface="Times New Roman" panose="02020603050405020304" charset="0"/>
                <a:ea typeface="宋体" panose="02010600030101010101" pitchFamily="2" charset="-122"/>
              </a:rPr>
              <a:t>来实现设备接地，铜镀钢接地极采用高强度硅铜连接器（连接管）连接，连接管内应加防腐导电膏。铜镀钢接地棒规格：直径</a:t>
            </a:r>
            <a:r>
              <a:rPr lang="en-US" sz="2800">
                <a:latin typeface="Times New Roman" panose="02020603050405020304" charset="0"/>
              </a:rPr>
              <a:t>14.2mm</a:t>
            </a:r>
            <a:r>
              <a:rPr lang="zh-CN" sz="2800">
                <a:latin typeface="Times New Roman" panose="02020603050405020304" charset="0"/>
                <a:ea typeface="宋体" panose="02010600030101010101" pitchFamily="2" charset="-122"/>
              </a:rPr>
              <a:t>，长度</a:t>
            </a:r>
            <a:r>
              <a:rPr lang="en-US" sz="2800">
                <a:latin typeface="Times New Roman" panose="02020603050405020304" charset="0"/>
              </a:rPr>
              <a:t>1.2m</a:t>
            </a:r>
            <a:r>
              <a:rPr lang="zh-CN" sz="2800">
                <a:latin typeface="Times New Roman" panose="02020603050405020304" charset="0"/>
                <a:ea typeface="宋体" panose="02010600030101010101" pitchFamily="2" charset="-122"/>
              </a:rPr>
              <a:t>，铜层厚度大于或等于</a:t>
            </a:r>
            <a:r>
              <a:rPr lang="en-US" sz="2800">
                <a:latin typeface="Times New Roman" panose="02020603050405020304" charset="0"/>
              </a:rPr>
              <a:t>0.254mm</a:t>
            </a:r>
            <a:r>
              <a:rPr lang="zh-CN" sz="2800">
                <a:latin typeface="Times New Roman" panose="02020603050405020304" charset="0"/>
                <a:ea typeface="宋体" panose="02010600030101010101" pitchFamily="2" charset="-122"/>
              </a:rPr>
              <a:t>，使用寿命</a:t>
            </a:r>
            <a:r>
              <a:rPr lang="en-US" sz="2800">
                <a:latin typeface="Times New Roman" panose="02020603050405020304" charset="0"/>
              </a:rPr>
              <a:t>30</a:t>
            </a:r>
            <a:r>
              <a:rPr lang="zh-CN" sz="2800">
                <a:latin typeface="Times New Roman" panose="02020603050405020304" charset="0"/>
                <a:ea typeface="宋体" panose="02010600030101010101" pitchFamily="2" charset="-122"/>
              </a:rPr>
              <a:t>年以上。</a:t>
            </a:r>
            <a:endParaRPr lang="zh-CN" altLang="en-US" sz="2800"/>
          </a:p>
        </p:txBody>
      </p:sp>
      <p:sp>
        <p:nvSpPr>
          <p:cNvPr id="5" name="文本框 4"/>
          <p:cNvSpPr txBox="1"/>
          <p:nvPr/>
        </p:nvSpPr>
        <p:spPr>
          <a:xfrm>
            <a:off x="118745" y="3771265"/>
            <a:ext cx="8774430" cy="1383665"/>
          </a:xfrm>
          <a:prstGeom prst="rect">
            <a:avLst/>
          </a:prstGeom>
          <a:noFill/>
          <a:ln w="9525">
            <a:noFill/>
          </a:ln>
        </p:spPr>
        <p:txBody>
          <a:bodyPr wrap="square">
            <a:spAutoFit/>
          </a:bodyPr>
          <a:lstStyle/>
          <a:p>
            <a:pPr indent="355600"/>
            <a:r>
              <a:rPr lang="en-US" sz="2800">
                <a:latin typeface="+mn-ea"/>
                <a:ea typeface="+mn-ea"/>
                <a:cs typeface="+mn-ea"/>
              </a:rPr>
              <a:t>(2)</a:t>
            </a:r>
            <a:r>
              <a:rPr lang="zh-CN" sz="2800">
                <a:latin typeface="+mn-ea"/>
                <a:ea typeface="+mn-ea"/>
                <a:cs typeface="+mn-ea"/>
              </a:rPr>
              <a:t>垂直接地极焊接</a:t>
            </a:r>
          </a:p>
          <a:p>
            <a:r>
              <a:rPr lang="zh-CN" sz="2800">
                <a:latin typeface="+mn-ea"/>
                <a:ea typeface="+mn-ea"/>
                <a:cs typeface="+mn-ea"/>
              </a:rPr>
              <a:t> 铜镀钢接地棒直接与主网连接，其连接均采用放热焊接方式。与设备连接可用螺栓并加弹簧垫。</a:t>
            </a:r>
            <a:endParaRPr lang="zh-CN" altLang="en-US" sz="2800">
              <a:latin typeface="+mn-ea"/>
              <a:ea typeface="+mn-ea"/>
              <a:cs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文本框 101"/>
          <p:cNvSpPr txBox="1"/>
          <p:nvPr/>
        </p:nvSpPr>
        <p:spPr>
          <a:xfrm>
            <a:off x="374015" y="486410"/>
            <a:ext cx="8385175" cy="3107690"/>
          </a:xfrm>
          <a:prstGeom prst="rect">
            <a:avLst/>
          </a:prstGeom>
          <a:noFill/>
          <a:ln w="9525">
            <a:noFill/>
          </a:ln>
        </p:spPr>
        <p:txBody>
          <a:bodyPr wrap="square">
            <a:spAutoFit/>
          </a:bodyPr>
          <a:lstStyle/>
          <a:p>
            <a:pPr indent="355600"/>
            <a:r>
              <a:rPr lang="en-US" sz="2800">
                <a:latin typeface="+mn-ea"/>
                <a:ea typeface="+mn-ea"/>
                <a:cs typeface="+mn-ea"/>
              </a:rPr>
              <a:t>(3)</a:t>
            </a:r>
            <a:r>
              <a:rPr lang="zh-CN" sz="2800">
                <a:latin typeface="+mn-ea"/>
                <a:ea typeface="+mn-ea"/>
                <a:cs typeface="+mn-ea"/>
              </a:rPr>
              <a:t>垂直接地极适用范围</a:t>
            </a:r>
          </a:p>
          <a:p>
            <a:r>
              <a:rPr lang="zh-CN" sz="2800">
                <a:latin typeface="+mn-ea"/>
                <a:ea typeface="+mn-ea"/>
                <a:cs typeface="+mn-ea"/>
              </a:rPr>
              <a:t>垂直接地极接地适用于城镇、街道、公路等施工场地受限制及自然腐蚀性较高地段的杆塔及设备的接地。</a:t>
            </a:r>
          </a:p>
          <a:p>
            <a:r>
              <a:rPr lang="zh-CN" sz="2800">
                <a:latin typeface="+mn-ea"/>
                <a:ea typeface="+mn-ea"/>
                <a:cs typeface="+mn-ea"/>
              </a:rPr>
              <a:t>要求接地电阻值，在干燥时，实测接地电阻不应大于下列数值：</a:t>
            </a:r>
            <a:r>
              <a:rPr lang="zh-CN" sz="2800">
                <a:solidFill>
                  <a:srgbClr val="FF0000"/>
                </a:solidFill>
                <a:latin typeface="+mn-ea"/>
                <a:ea typeface="+mn-ea"/>
                <a:cs typeface="+mn-ea"/>
              </a:rPr>
              <a:t>变压器容量在</a:t>
            </a:r>
            <a:r>
              <a:rPr lang="en-US" sz="2800">
                <a:solidFill>
                  <a:srgbClr val="FF0000"/>
                </a:solidFill>
                <a:latin typeface="+mn-ea"/>
                <a:ea typeface="+mn-ea"/>
                <a:cs typeface="+mn-ea"/>
              </a:rPr>
              <a:t>100kVA</a:t>
            </a:r>
            <a:r>
              <a:rPr lang="zh-CN" sz="2800">
                <a:solidFill>
                  <a:srgbClr val="FF0000"/>
                </a:solidFill>
                <a:latin typeface="+mn-ea"/>
                <a:ea typeface="+mn-ea"/>
                <a:cs typeface="+mn-ea"/>
              </a:rPr>
              <a:t>及以下者，接地电阻≤</a:t>
            </a:r>
            <a:r>
              <a:rPr lang="en-US" sz="2800">
                <a:solidFill>
                  <a:srgbClr val="FF0000"/>
                </a:solidFill>
                <a:latin typeface="+mn-ea"/>
                <a:ea typeface="+mn-ea"/>
                <a:cs typeface="+mn-ea"/>
              </a:rPr>
              <a:t>10</a:t>
            </a:r>
            <a:r>
              <a:rPr lang="zh-CN" sz="2800">
                <a:solidFill>
                  <a:srgbClr val="FF0000"/>
                </a:solidFill>
                <a:latin typeface="+mn-ea"/>
                <a:ea typeface="+mn-ea"/>
                <a:cs typeface="+mn-ea"/>
              </a:rPr>
              <a:t>Ω，变压器容量大于</a:t>
            </a:r>
            <a:r>
              <a:rPr lang="en-US" sz="2800">
                <a:solidFill>
                  <a:srgbClr val="FF0000"/>
                </a:solidFill>
                <a:latin typeface="+mn-ea"/>
                <a:ea typeface="+mn-ea"/>
                <a:cs typeface="+mn-ea"/>
              </a:rPr>
              <a:t>100kVA</a:t>
            </a:r>
            <a:r>
              <a:rPr lang="zh-CN" sz="2800">
                <a:solidFill>
                  <a:srgbClr val="FF0000"/>
                </a:solidFill>
                <a:latin typeface="+mn-ea"/>
                <a:ea typeface="+mn-ea"/>
                <a:cs typeface="+mn-ea"/>
              </a:rPr>
              <a:t>以上者，接地电阻≤</a:t>
            </a:r>
            <a:r>
              <a:rPr lang="en-US" sz="2800">
                <a:solidFill>
                  <a:srgbClr val="FF0000"/>
                </a:solidFill>
                <a:latin typeface="+mn-ea"/>
                <a:ea typeface="+mn-ea"/>
                <a:cs typeface="+mn-ea"/>
              </a:rPr>
              <a:t>4</a:t>
            </a:r>
            <a:r>
              <a:rPr lang="zh-CN" sz="2800">
                <a:solidFill>
                  <a:srgbClr val="FF0000"/>
                </a:solidFill>
                <a:latin typeface="+mn-ea"/>
                <a:ea typeface="+mn-ea"/>
                <a:cs typeface="+mn-ea"/>
              </a:rPr>
              <a:t>Ω</a:t>
            </a:r>
            <a:r>
              <a:rPr lang="en-US" altLang="zh-CN" sz="2800">
                <a:solidFill>
                  <a:srgbClr val="FF0000"/>
                </a:solidFill>
                <a:latin typeface="+mn-ea"/>
                <a:ea typeface="+mn-ea"/>
                <a:cs typeface="+mn-ea"/>
              </a:rPr>
              <a:t>.</a:t>
            </a:r>
          </a:p>
        </p:txBody>
      </p:sp>
      <p:pic>
        <p:nvPicPr>
          <p:cNvPr id="4" name="图片 3"/>
          <p:cNvPicPr/>
          <p:nvPr/>
        </p:nvPicPr>
        <p:blipFill>
          <a:blip r:embed="rId2"/>
          <a:stretch>
            <a:fillRect/>
          </a:stretch>
        </p:blipFill>
        <p:spPr>
          <a:xfrm>
            <a:off x="182880" y="3713480"/>
            <a:ext cx="4086225" cy="2910205"/>
          </a:xfrm>
          <a:prstGeom prst="rect">
            <a:avLst/>
          </a:prstGeom>
          <a:noFill/>
          <a:ln w="9525">
            <a:noFill/>
          </a:ln>
        </p:spPr>
      </p:pic>
      <p:pic>
        <p:nvPicPr>
          <p:cNvPr id="103" name="图片 102"/>
          <p:cNvPicPr/>
          <p:nvPr/>
        </p:nvPicPr>
        <p:blipFill>
          <a:blip r:embed="rId3"/>
          <a:stretch>
            <a:fillRect/>
          </a:stretch>
        </p:blipFill>
        <p:spPr>
          <a:xfrm>
            <a:off x="4493895" y="3713480"/>
            <a:ext cx="3934460" cy="2910205"/>
          </a:xfrm>
          <a:prstGeom prst="rect">
            <a:avLst/>
          </a:prstGeom>
          <a:noFill/>
          <a:ln w="9525">
            <a:noFill/>
          </a:ln>
        </p:spPr>
      </p:pic>
      <p:sp>
        <p:nvSpPr>
          <p:cNvPr id="104" name="文本框 103"/>
          <p:cNvSpPr txBox="1"/>
          <p:nvPr/>
        </p:nvSpPr>
        <p:spPr>
          <a:xfrm>
            <a:off x="374015" y="5460365"/>
            <a:ext cx="6737985" cy="414020"/>
          </a:xfrm>
          <a:prstGeom prst="rect">
            <a:avLst/>
          </a:prstGeom>
          <a:noFill/>
          <a:ln w="9525">
            <a:noFill/>
          </a:ln>
        </p:spPr>
        <p:txBody>
          <a:bodyPr wrap="square">
            <a:spAutoFit/>
          </a:bodyPr>
          <a:lstStyle/>
          <a:p>
            <a:endParaRPr lang="en-US" sz="1050">
              <a:latin typeface="Times New Roman" panose="02020603050405020304" charset="0"/>
            </a:endParaRPr>
          </a:p>
          <a:p>
            <a:r>
              <a:rPr lang="en-US" sz="1050">
                <a:latin typeface="Times New Roman" panose="02020603050405020304" charset="0"/>
              </a:rPr>
              <a:t> </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409950" y="2335530"/>
            <a:ext cx="3374390" cy="909320"/>
          </a:xfrm>
        </p:spPr>
        <p:txBody>
          <a:bodyPr>
            <a:normAutofit fontScale="90000"/>
          </a:bodyPr>
          <a:lstStyle/>
          <a:p>
            <a:r>
              <a:rPr lang="zh-CN" altLang="en-US"/>
              <a:t>谢      谢！</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4"/>
          <a:stretch>
            <a:fillRect/>
          </a:stretch>
        </a:blipFill>
        <a:effectLst/>
      </p:bgPr>
    </p:bg>
    <p:spTree>
      <p:nvGrpSpPr>
        <p:cNvPr id="1" name=""/>
        <p:cNvGrpSpPr/>
        <p:nvPr/>
      </p:nvGrpSpPr>
      <p:grpSpPr>
        <a:xfrm>
          <a:off x="0" y="0"/>
          <a:ext cx="0" cy="0"/>
          <a:chOff x="0" y="0"/>
          <a:chExt cx="0" cy="0"/>
        </a:xfrm>
      </p:grpSpPr>
      <p:sp>
        <p:nvSpPr>
          <p:cNvPr id="1048739" name="AutoShape 15">
            <a:hlinkClick r:id="" action="ppaction://noaction" highlightClick="1"/>
          </p:cNvPr>
          <p:cNvSpPr>
            <a:spLocks noChangeArrowheads="1"/>
          </p:cNvSpPr>
          <p:nvPr/>
        </p:nvSpPr>
        <p:spPr bwMode="auto">
          <a:xfrm>
            <a:off x="31722" y="-1141116"/>
            <a:ext cx="4000528" cy="646135"/>
          </a:xfrm>
          <a:prstGeom prst="actionButtonBlank">
            <a:avLst/>
          </a:prstGeom>
          <a:solidFill>
            <a:schemeClr val="accent1"/>
          </a:solidFill>
          <a:ln w="9525">
            <a:noFill/>
            <a:miter lim="800000"/>
          </a:ln>
          <a:scene3d>
            <a:camera prst="orthographicFront"/>
            <a:lightRig rig="threePt" dir="t"/>
          </a:scene3d>
          <a:sp3d/>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配电变压器的安装</a:t>
            </a:r>
            <a:endParaRPr kumimoji="0" lang="zh-CN" altLang="en-US" sz="24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文本框 3"/>
          <p:cNvSpPr txBox="1"/>
          <p:nvPr/>
        </p:nvSpPr>
        <p:spPr>
          <a:xfrm>
            <a:off x="31115" y="139700"/>
            <a:ext cx="8964295" cy="6123940"/>
          </a:xfrm>
          <a:prstGeom prst="rect">
            <a:avLst/>
          </a:prstGeom>
          <a:noFill/>
        </p:spPr>
        <p:txBody>
          <a:bodyPr wrap="square" rtlCol="0" anchor="t">
            <a:spAutoFit/>
          </a:bodyPr>
          <a:lstStyle/>
          <a:p>
            <a:pPr algn="l"/>
            <a:r>
              <a:rPr lang="zh-CN" altLang="en-US" sz="2800">
                <a:latin typeface="+mn-ea"/>
                <a:ea typeface="+mn-ea"/>
                <a:cs typeface="+mn-ea"/>
                <a:sym typeface="+mn-ea"/>
              </a:rPr>
              <a:t>二、电杆埋深</a:t>
            </a:r>
            <a:endParaRPr lang="zh-CN" altLang="en-US" sz="2800">
              <a:latin typeface="+mn-ea"/>
              <a:ea typeface="+mn-ea"/>
              <a:cs typeface="+mn-ea"/>
            </a:endParaRPr>
          </a:p>
          <a:p>
            <a:pPr algn="l"/>
            <a:r>
              <a:rPr lang="zh-CN" altLang="en-US" sz="2800">
                <a:latin typeface="+mn-ea"/>
                <a:ea typeface="+mn-ea"/>
                <a:cs typeface="+mn-ea"/>
                <a:sym typeface="+mn-ea"/>
              </a:rPr>
              <a:t>（</a:t>
            </a:r>
            <a:r>
              <a:rPr lang="en-US" altLang="zh-CN" sz="2800">
                <a:latin typeface="+mn-ea"/>
                <a:ea typeface="+mn-ea"/>
                <a:cs typeface="+mn-ea"/>
                <a:sym typeface="+mn-ea"/>
              </a:rPr>
              <a:t>1</a:t>
            </a:r>
            <a:r>
              <a:rPr lang="zh-CN" altLang="en-US" sz="2800">
                <a:latin typeface="+mn-ea"/>
                <a:ea typeface="+mn-ea"/>
                <a:cs typeface="+mn-ea"/>
                <a:sym typeface="+mn-ea"/>
              </a:rPr>
              <a:t>）台架电杆的埋深应区别于线路电杆的埋深。台架电杆的埋深通常比线路同型号电杆的埋深加深0.2m～0.3m。</a:t>
            </a:r>
          </a:p>
          <a:p>
            <a:pPr algn="l"/>
            <a:r>
              <a:rPr lang="zh-CN" altLang="en-US" sz="2800">
                <a:sym typeface="+mn-ea"/>
              </a:rPr>
              <a:t>                            台架电杆埋深值</a:t>
            </a:r>
          </a:p>
          <a:p>
            <a:pPr algn="l"/>
            <a:r>
              <a:rPr lang="zh-CN" altLang="en-US" sz="2800">
                <a:sym typeface="+mn-ea"/>
              </a:rPr>
              <a:t>        </a:t>
            </a:r>
            <a:endParaRPr lang="zh-CN" altLang="en-US" sz="2800"/>
          </a:p>
          <a:p>
            <a:pPr algn="l"/>
            <a:endParaRPr lang="zh-CN" altLang="en-US" sz="2800"/>
          </a:p>
          <a:p>
            <a:pPr algn="l"/>
            <a:endParaRPr lang="zh-CN" altLang="en-US" sz="2800"/>
          </a:p>
          <a:p>
            <a:pPr algn="l"/>
            <a:endParaRPr lang="zh-CN" altLang="en-US" sz="2800"/>
          </a:p>
          <a:p>
            <a:pPr algn="l"/>
            <a:endParaRPr lang="zh-CN" altLang="en-US" sz="2800">
              <a:sym typeface="+mn-ea"/>
            </a:endParaRPr>
          </a:p>
          <a:p>
            <a:pPr algn="l"/>
            <a:r>
              <a:rPr lang="zh-CN" altLang="en-US" sz="2800">
                <a:latin typeface="+mn-ea"/>
                <a:ea typeface="+mn-ea"/>
                <a:cs typeface="+mn-ea"/>
                <a:sym typeface="+mn-ea"/>
              </a:rPr>
              <a:t>(</a:t>
            </a:r>
            <a:r>
              <a:rPr lang="en-US" altLang="zh-CN" sz="2800">
                <a:latin typeface="+mn-ea"/>
                <a:ea typeface="+mn-ea"/>
                <a:cs typeface="+mn-ea"/>
                <a:sym typeface="+mn-ea"/>
              </a:rPr>
              <a:t>2</a:t>
            </a:r>
            <a:r>
              <a:rPr lang="zh-CN" altLang="en-US" sz="2800">
                <a:latin typeface="+mn-ea"/>
                <a:ea typeface="+mn-ea"/>
                <a:cs typeface="+mn-ea"/>
                <a:sym typeface="+mn-ea"/>
              </a:rPr>
              <a:t>)直线杆型台架电杆</a:t>
            </a:r>
            <a:endParaRPr lang="zh-CN" altLang="en-US" sz="2800">
              <a:latin typeface="+mn-ea"/>
              <a:ea typeface="+mn-ea"/>
              <a:cs typeface="+mn-ea"/>
            </a:endParaRPr>
          </a:p>
          <a:p>
            <a:pPr algn="l"/>
            <a:r>
              <a:rPr lang="zh-CN" altLang="en-US" sz="2800">
                <a:latin typeface="+mn-ea"/>
                <a:ea typeface="+mn-ea"/>
                <a:cs typeface="+mn-ea"/>
                <a:sym typeface="+mn-ea"/>
              </a:rPr>
              <a:t>变压器台架双杆，变台无论是正装还是侧装，直线杆型台架电杆均为等高电杆，其埋深应按</a:t>
            </a:r>
            <a:r>
              <a:rPr lang="zh-CN" altLang="en-US" sz="2800">
                <a:solidFill>
                  <a:srgbClr val="FF0000"/>
                </a:solidFill>
                <a:latin typeface="+mn-ea"/>
                <a:ea typeface="+mn-ea"/>
                <a:cs typeface="+mn-ea"/>
                <a:sym typeface="+mn-ea"/>
              </a:rPr>
              <a:t>10米杆埋深2.0m,12米杆埋深2.2m,15米杆埋深2.5m。</a:t>
            </a:r>
            <a:endParaRPr lang="zh-CN" altLang="en-US" sz="2800">
              <a:solidFill>
                <a:srgbClr val="FF0000"/>
              </a:solidFill>
              <a:latin typeface="+mn-ea"/>
              <a:ea typeface="+mn-ea"/>
              <a:cs typeface="+mn-ea"/>
            </a:endParaRPr>
          </a:p>
          <a:p>
            <a:pPr algn="l"/>
            <a:endParaRPr lang="zh-CN" altLang="en-US" sz="2800">
              <a:solidFill>
                <a:srgbClr val="FF0000"/>
              </a:solidFill>
              <a:latin typeface="+mn-ea"/>
              <a:ea typeface="+mn-ea"/>
              <a:cs typeface="+mn-ea"/>
            </a:endParaRPr>
          </a:p>
        </p:txBody>
      </p:sp>
      <p:graphicFrame>
        <p:nvGraphicFramePr>
          <p:cNvPr id="5" name="表格 4"/>
          <p:cNvGraphicFramePr/>
          <p:nvPr>
            <p:custDataLst>
              <p:tags r:id="rId2"/>
            </p:custDataLst>
          </p:nvPr>
        </p:nvGraphicFramePr>
        <p:xfrm>
          <a:off x="485140" y="1845945"/>
          <a:ext cx="7711440" cy="2099945"/>
        </p:xfrm>
        <a:graphic>
          <a:graphicData uri="http://schemas.openxmlformats.org/drawingml/2006/table">
            <a:tbl>
              <a:tblPr firstRow="1" bandRow="1">
                <a:tableStyleId>{5940675A-B579-460E-94D1-54222C63F5DA}</a:tableStyleId>
              </a:tblPr>
              <a:tblGrid>
                <a:gridCol w="2729865"/>
                <a:gridCol w="1655445"/>
                <a:gridCol w="1538605"/>
                <a:gridCol w="1787525"/>
              </a:tblGrid>
              <a:tr h="690245">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杆    长（m）</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10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FF0000"/>
                          </a:solidFill>
                          <a:latin typeface="宋体" panose="02010600030101010101" pitchFamily="2" charset="-122"/>
                          <a:ea typeface="宋体" panose="02010600030101010101" pitchFamily="2" charset="-122"/>
                          <a:cs typeface="宋体" panose="02010600030101010101" pitchFamily="2" charset="-122"/>
                        </a:rPr>
                        <a:t>12</a:t>
                      </a:r>
                      <a:endParaRPr lang="en-US" altLang="en-US" sz="18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15</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89610">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线路杆埋深（m）</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1.7</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FF0000"/>
                          </a:solidFill>
                          <a:latin typeface="宋体" panose="02010600030101010101" pitchFamily="2" charset="-122"/>
                          <a:ea typeface="宋体" panose="02010600030101010101" pitchFamily="2" charset="-122"/>
                          <a:cs typeface="宋体" panose="02010600030101010101" pitchFamily="2" charset="-122"/>
                        </a:rPr>
                        <a:t>1.9</a:t>
                      </a:r>
                      <a:endParaRPr lang="en-US" altLang="en-US" sz="18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2.3</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20090">
                <a:tc>
                  <a:txBody>
                    <a:bodyPr/>
                    <a:lstStyle/>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台架杆埋深（m）</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tx1"/>
                          </a:solidFill>
                          <a:latin typeface="宋体" panose="02010600030101010101" pitchFamily="2" charset="-122"/>
                          <a:ea typeface="宋体" panose="02010600030101010101" pitchFamily="2" charset="-122"/>
                          <a:cs typeface="宋体" panose="02010600030101010101" pitchFamily="2" charset="-122"/>
                        </a:rPr>
                        <a:t>2.0</a:t>
                      </a:r>
                      <a:endParaRPr lang="en-US" altLang="en-US" sz="18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rgbClr val="FF0000"/>
                          </a:solidFill>
                          <a:latin typeface="宋体" panose="02010600030101010101" pitchFamily="2" charset="-122"/>
                          <a:ea typeface="宋体" panose="02010600030101010101" pitchFamily="2" charset="-122"/>
                          <a:cs typeface="宋体" panose="02010600030101010101" pitchFamily="2" charset="-122"/>
                        </a:rPr>
                        <a:t>2.2</a:t>
                      </a:r>
                      <a:endParaRPr lang="en-US" altLang="en-US" sz="1800" b="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solidFill>
                            <a:schemeClr val="tx1"/>
                          </a:solidFill>
                          <a:latin typeface="宋体" panose="02010600030101010101" pitchFamily="2" charset="-122"/>
                          <a:ea typeface="宋体" panose="02010600030101010101" pitchFamily="2" charset="-122"/>
                          <a:cs typeface="宋体" panose="02010600030101010101" pitchFamily="2" charset="-122"/>
                        </a:rPr>
                        <a:t>2.5</a:t>
                      </a:r>
                      <a:endParaRPr lang="en-US" altLang="en-US" sz="1800" b="0">
                        <a:solidFill>
                          <a:schemeClr val="tx1"/>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overrideClrMapping bg1="dk2" tx1="lt1" bg2="dk1"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135890" y="253365"/>
            <a:ext cx="8699500" cy="5692775"/>
          </a:xfrm>
          <a:prstGeom prst="rect">
            <a:avLst/>
          </a:prstGeom>
          <a:noFill/>
        </p:spPr>
        <p:txBody>
          <a:bodyPr wrap="square" rtlCol="0" anchor="t">
            <a:spAutoFit/>
          </a:bodyPr>
          <a:lstStyle/>
          <a:p>
            <a:pPr algn="l"/>
            <a:r>
              <a:rPr lang="zh-CN" altLang="en-US" sz="2800">
                <a:latin typeface="+mn-ea"/>
                <a:ea typeface="+mn-ea"/>
                <a:cs typeface="+mn-ea"/>
                <a:sym typeface="+mn-ea"/>
              </a:rPr>
              <a:t>(</a:t>
            </a:r>
            <a:r>
              <a:rPr lang="en-US" altLang="zh-CN" sz="2800">
                <a:latin typeface="+mn-ea"/>
                <a:ea typeface="+mn-ea"/>
                <a:cs typeface="+mn-ea"/>
                <a:sym typeface="+mn-ea"/>
              </a:rPr>
              <a:t>3</a:t>
            </a:r>
            <a:r>
              <a:rPr lang="zh-CN" altLang="en-US" sz="2800">
                <a:latin typeface="+mn-ea"/>
                <a:ea typeface="+mn-ea"/>
                <a:cs typeface="+mn-ea"/>
                <a:sym typeface="+mn-ea"/>
              </a:rPr>
              <a:t>)终端杆型台架电杆</a:t>
            </a:r>
            <a:endParaRPr lang="zh-CN" altLang="en-US" sz="2800">
              <a:latin typeface="+mn-ea"/>
              <a:ea typeface="+mn-ea"/>
              <a:cs typeface="+mn-ea"/>
            </a:endParaRPr>
          </a:p>
          <a:p>
            <a:pPr algn="l"/>
            <a:r>
              <a:rPr lang="zh-CN" altLang="en-US" sz="2800">
                <a:latin typeface="+mn-ea"/>
                <a:ea typeface="+mn-ea"/>
                <a:cs typeface="+mn-ea"/>
                <a:sym typeface="+mn-ea"/>
              </a:rPr>
              <a:t>变压器台架双杆，变台无论是正装还是侧装，为确保高压终端导线分布平直，终端杆型台架电杆杆头应为不等高电杆，主杆按台架电杆正常值埋深，其</a:t>
            </a:r>
            <a:r>
              <a:rPr lang="zh-CN" altLang="en-US" sz="2800">
                <a:solidFill>
                  <a:srgbClr val="FF0000"/>
                </a:solidFill>
                <a:latin typeface="+mn-ea"/>
                <a:ea typeface="+mn-ea"/>
                <a:cs typeface="+mn-ea"/>
                <a:sym typeface="+mn-ea"/>
              </a:rPr>
              <a:t>副杆埋深建议比主杆埋深增加0.4m，即12米副杆埋深2.6m；15米副杆埋深2.9m。</a:t>
            </a:r>
            <a:endParaRPr lang="zh-CN" altLang="en-US" sz="2800">
              <a:solidFill>
                <a:srgbClr val="FF0000"/>
              </a:solidFill>
              <a:latin typeface="+mn-ea"/>
              <a:ea typeface="+mn-ea"/>
              <a:cs typeface="+mn-ea"/>
            </a:endParaRPr>
          </a:p>
          <a:p>
            <a:pPr algn="l"/>
            <a:r>
              <a:rPr lang="zh-CN" altLang="en-US" sz="2800">
                <a:latin typeface="+mn-ea"/>
                <a:ea typeface="+mn-ea"/>
                <a:cs typeface="+mn-ea"/>
                <a:sym typeface="+mn-ea"/>
              </a:rPr>
              <a:t>三、台架电杆基坑施工</a:t>
            </a:r>
            <a:endParaRPr lang="zh-CN" altLang="en-US" sz="2800">
              <a:latin typeface="+mn-ea"/>
              <a:ea typeface="+mn-ea"/>
              <a:cs typeface="+mn-ea"/>
            </a:endParaRPr>
          </a:p>
          <a:p>
            <a:pPr algn="l"/>
            <a:r>
              <a:rPr lang="zh-CN" altLang="en-US" sz="2800">
                <a:latin typeface="+mn-ea"/>
                <a:ea typeface="+mn-ea"/>
                <a:cs typeface="+mn-ea"/>
                <a:sym typeface="+mn-ea"/>
              </a:rPr>
              <a:t>(1)施工注意事项</a:t>
            </a:r>
            <a:endParaRPr lang="zh-CN" altLang="en-US" sz="2800">
              <a:latin typeface="+mn-ea"/>
              <a:ea typeface="+mn-ea"/>
              <a:cs typeface="+mn-ea"/>
            </a:endParaRPr>
          </a:p>
          <a:p>
            <a:pPr algn="l"/>
            <a:r>
              <a:rPr lang="zh-CN" altLang="en-US" sz="2800">
                <a:latin typeface="+mn-ea"/>
                <a:ea typeface="+mn-ea"/>
                <a:cs typeface="+mn-ea"/>
                <a:sym typeface="+mn-ea"/>
              </a:rPr>
              <a:t>台架电杆基础坑一般为圆坑，以杆位桩为中心画出杆坑大小，在杆坑定位标记处进行施工。在</a:t>
            </a:r>
            <a:r>
              <a:rPr lang="zh-CN" altLang="en-US" sz="2800">
                <a:solidFill>
                  <a:srgbClr val="FF0000"/>
                </a:solidFill>
                <a:latin typeface="+mn-ea"/>
                <a:ea typeface="+mn-ea"/>
                <a:cs typeface="+mn-ea"/>
                <a:sym typeface="+mn-ea"/>
              </a:rPr>
              <a:t>坑口边沿 1m 范围内，不得堆放余土</a:t>
            </a:r>
            <a:r>
              <a:rPr lang="zh-CN" altLang="en-US" sz="2800">
                <a:latin typeface="+mn-ea"/>
                <a:ea typeface="+mn-ea"/>
                <a:cs typeface="+mn-ea"/>
                <a:sym typeface="+mn-ea"/>
              </a:rPr>
              <a:t>、材料、工器具等物品。在超过1.5m深的坑基内作业时，向坑外抛掷土石应防止土石回落坑内。坑底夯实后测量杆坑的深度及坑底水平。</a:t>
            </a:r>
            <a:endParaRPr lang="zh-CN" altLang="en-US" sz="2800">
              <a:latin typeface="+mn-ea"/>
              <a:ea typeface="+mn-ea"/>
              <a:cs typeface="+mn-ea"/>
            </a:endParaRPr>
          </a:p>
        </p:txBody>
      </p:sp>
    </p:spTree>
  </p:cSld>
  <p:clrMapOvr>
    <a:overrideClrMapping bg1="dk2" tx1="lt1" bg2="dk1"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3220" y="438150"/>
            <a:ext cx="8526780" cy="4399915"/>
          </a:xfrm>
          <a:prstGeom prst="rect">
            <a:avLst/>
          </a:prstGeom>
          <a:noFill/>
        </p:spPr>
        <p:txBody>
          <a:bodyPr wrap="square" rtlCol="0" anchor="t">
            <a:spAutoFit/>
          </a:bodyPr>
          <a:lstStyle/>
          <a:p>
            <a:pPr algn="l"/>
            <a:r>
              <a:rPr lang="zh-CN" altLang="en-US" sz="2800">
                <a:sym typeface="+mn-ea"/>
              </a:rPr>
              <a:t>(2)基坑施工</a:t>
            </a:r>
            <a:endParaRPr lang="zh-CN" altLang="en-US" sz="2800"/>
          </a:p>
          <a:p>
            <a:pPr algn="l"/>
            <a:r>
              <a:rPr lang="zh-CN" altLang="en-US" sz="2800">
                <a:sym typeface="+mn-ea"/>
              </a:rPr>
              <a:t>基坑施工分人工和机械两种。一种是人工施工，一般两人一组，利用传统的作业工具（如瓢和铲）进行挖坑，此种方法，劳动强度大，工作效率低，适用于机械设备难以到达的地域。一种是利用</a:t>
            </a:r>
            <a:r>
              <a:rPr lang="zh-CN" altLang="en-US" sz="2800">
                <a:solidFill>
                  <a:srgbClr val="FF0000"/>
                </a:solidFill>
                <a:sym typeface="+mn-ea"/>
              </a:rPr>
              <a:t>机械化作业</a:t>
            </a:r>
            <a:r>
              <a:rPr lang="zh-CN" altLang="en-US" sz="2800">
                <a:sym typeface="+mn-ea"/>
              </a:rPr>
              <a:t>（如</a:t>
            </a:r>
            <a:r>
              <a:rPr lang="zh-CN" altLang="en-US" sz="2800">
                <a:solidFill>
                  <a:srgbClr val="FF0000"/>
                </a:solidFill>
                <a:sym typeface="+mn-ea"/>
              </a:rPr>
              <a:t>挖掘机、</a:t>
            </a:r>
            <a:r>
              <a:rPr lang="zh-CN" altLang="en-US" sz="2800">
                <a:sym typeface="+mn-ea"/>
              </a:rPr>
              <a:t>旋挖机、杆坑钻孔机等）进行基坑施工，开挖面积小，场地破坏小，工作效率高，便于在公路、村道路边、城镇街道等区域地段开展施工作业；适用于10m、12m和15m混凝土水泥电杆直埋式基础，被广泛地推广利用。</a:t>
            </a:r>
            <a:endParaRPr lang="zh-CN" altLang="en-US" sz="2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4830" y="335915"/>
            <a:ext cx="8154035" cy="4831080"/>
          </a:xfrm>
          <a:prstGeom prst="rect">
            <a:avLst/>
          </a:prstGeom>
          <a:noFill/>
        </p:spPr>
        <p:txBody>
          <a:bodyPr wrap="square" rtlCol="0" anchor="t">
            <a:spAutoFit/>
          </a:bodyPr>
          <a:lstStyle/>
          <a:p>
            <a:pPr algn="l"/>
            <a:r>
              <a:rPr lang="zh-CN" altLang="en-US" sz="2800">
                <a:latin typeface="+mn-ea"/>
                <a:ea typeface="+mn-ea"/>
                <a:cs typeface="+mn-ea"/>
                <a:sym typeface="+mn-ea"/>
              </a:rPr>
              <a:t>(3)基坑深度</a:t>
            </a:r>
            <a:endParaRPr lang="zh-CN" altLang="en-US" sz="2800">
              <a:latin typeface="+mn-ea"/>
              <a:ea typeface="+mn-ea"/>
              <a:cs typeface="+mn-ea"/>
            </a:endParaRPr>
          </a:p>
          <a:p>
            <a:pPr algn="l"/>
            <a:r>
              <a:rPr lang="zh-CN" altLang="en-US" sz="2800">
                <a:latin typeface="+mn-ea"/>
                <a:ea typeface="+mn-ea"/>
                <a:cs typeface="+mn-ea"/>
                <a:sym typeface="+mn-ea"/>
              </a:rPr>
              <a:t>电杆基坑采用</a:t>
            </a:r>
            <a:r>
              <a:rPr lang="zh-CN" altLang="en-US" sz="2800">
                <a:solidFill>
                  <a:srgbClr val="FF0000"/>
                </a:solidFill>
                <a:latin typeface="+mn-ea"/>
                <a:ea typeface="+mn-ea"/>
                <a:cs typeface="+mn-ea"/>
                <a:sym typeface="+mn-ea"/>
              </a:rPr>
              <a:t>底盘</a:t>
            </a:r>
            <a:r>
              <a:rPr lang="zh-CN" altLang="en-US" sz="2800">
                <a:latin typeface="+mn-ea"/>
                <a:ea typeface="+mn-ea"/>
                <a:cs typeface="+mn-ea"/>
                <a:sym typeface="+mn-ea"/>
              </a:rPr>
              <a:t>时，台架电杆基础坑深度</a:t>
            </a:r>
            <a:r>
              <a:rPr lang="zh-CN" altLang="en-US" sz="2800">
                <a:solidFill>
                  <a:srgbClr val="FF0000"/>
                </a:solidFill>
                <a:latin typeface="+mn-ea"/>
                <a:ea typeface="+mn-ea"/>
                <a:cs typeface="+mn-ea"/>
                <a:sym typeface="+mn-ea"/>
              </a:rPr>
              <a:t>为电杆埋深加底盘高度</a:t>
            </a:r>
            <a:r>
              <a:rPr lang="zh-CN" altLang="en-US" sz="2800">
                <a:latin typeface="+mn-ea"/>
                <a:ea typeface="+mn-ea"/>
                <a:cs typeface="+mn-ea"/>
                <a:sym typeface="+mn-ea"/>
              </a:rPr>
              <a:t>，其值应符合设计规定。直线杆型变压器台架电杆，双杆基础按标准埋深加底盘高度施工；终端杆型变压器台架电杆，主杆基础按标准值埋深加底盘高度施工，其副杆埋深应按标准埋深加400mm再加底盘高度施工；电杆基础坑深度的</a:t>
            </a:r>
            <a:r>
              <a:rPr lang="zh-CN" altLang="en-US" sz="2800">
                <a:solidFill>
                  <a:srgbClr val="FF0000"/>
                </a:solidFill>
                <a:latin typeface="+mn-ea"/>
                <a:ea typeface="+mn-ea"/>
                <a:cs typeface="+mn-ea"/>
                <a:sym typeface="+mn-ea"/>
              </a:rPr>
              <a:t>允许偏差应为+100mm～-50mm。</a:t>
            </a:r>
            <a:r>
              <a:rPr lang="zh-CN" altLang="en-US" sz="2800">
                <a:latin typeface="+mn-ea"/>
                <a:ea typeface="+mn-ea"/>
                <a:cs typeface="+mn-ea"/>
                <a:sym typeface="+mn-ea"/>
              </a:rPr>
              <a:t>地质条件较好，电杆基坑未设计采用底盘时，其电杆基坑深度可按台架电杆基础坑深度施工，即台架电杆基础坑深度不得再加底盘高度。</a:t>
            </a:r>
            <a:endParaRPr lang="zh-CN" altLang="en-US" sz="2800">
              <a:latin typeface="+mn-ea"/>
              <a:ea typeface="+mn-ea"/>
              <a:cs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8305" y="321310"/>
            <a:ext cx="8063230" cy="3107690"/>
          </a:xfrm>
          <a:prstGeom prst="rect">
            <a:avLst/>
          </a:prstGeom>
          <a:noFill/>
        </p:spPr>
        <p:txBody>
          <a:bodyPr wrap="square" rtlCol="0" anchor="t">
            <a:spAutoFit/>
          </a:bodyPr>
          <a:lstStyle/>
          <a:p>
            <a:pPr algn="l"/>
            <a:r>
              <a:rPr lang="zh-CN" altLang="en-US" sz="2800">
                <a:sym typeface="+mn-ea"/>
              </a:rPr>
              <a:t>(4)底盘安装</a:t>
            </a:r>
            <a:endParaRPr lang="zh-CN" altLang="en-US" sz="2800"/>
          </a:p>
          <a:p>
            <a:pPr algn="l"/>
            <a:r>
              <a:rPr lang="zh-CN" altLang="en-US" sz="2800">
                <a:sym typeface="+mn-ea"/>
              </a:rPr>
              <a:t>根据地质条件，台架杆底部按设计要求放置工厂化预制底盘。基坑底使用底盘时，坑底表面应保持水平，底盘安装尺寸误差应符合设计要求。</a:t>
            </a:r>
            <a:r>
              <a:rPr lang="zh-CN" altLang="en-US" sz="2800">
                <a:solidFill>
                  <a:srgbClr val="FF0000"/>
                </a:solidFill>
                <a:sym typeface="+mn-ea"/>
              </a:rPr>
              <a:t>底盘的圆槽面应与电杆中心线垂直</a:t>
            </a:r>
            <a:r>
              <a:rPr lang="zh-CN" altLang="en-US" sz="2800">
                <a:sym typeface="+mn-ea"/>
              </a:rPr>
              <a:t>，找正后应填土</a:t>
            </a:r>
            <a:r>
              <a:rPr lang="zh-CN" altLang="en-US" sz="2800">
                <a:solidFill>
                  <a:srgbClr val="FF0000"/>
                </a:solidFill>
                <a:sym typeface="+mn-ea"/>
              </a:rPr>
              <a:t>夯实</a:t>
            </a:r>
            <a:r>
              <a:rPr lang="zh-CN" altLang="en-US" sz="2800">
                <a:sym typeface="+mn-ea"/>
              </a:rPr>
              <a:t>至底盘表面。底盘安装允许偏差，应使电杆组立后满足电杆允许偏差规定。</a:t>
            </a:r>
            <a:endParaRPr lang="zh-CN" altLang="en-US" sz="280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08,&quot;width&quot;:2761}"/>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7977d6a9-6a99-4063-9945-52862f7ed639}"/>
  <p:tag name="TABLE_ENDDRAG_ORIGIN_RECT" val="607*165"/>
  <p:tag name="TABLE_ENDDRAG_RECT" val="38*145*607*165"/>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dc925e41-abae-4777-81a3-e4406a771222}"/>
  <p:tag name="TABLE_ENDDRAG_ORIGIN_RECT" val="657*181"/>
  <p:tag name="TABLE_ENDDRAG_RECT" val="25*257*657*18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畅">
  <a:themeElements>
    <a:clrScheme name="流畅">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流畅">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畅">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bwMode="auto">
        <a:solidFill>
          <a:schemeClr val="accent1"/>
        </a:solidFill>
        <a:ln w="9525">
          <a:noFill/>
          <a:miter lim="800000"/>
        </a:ln>
      </a:spPr>
      <a:bodyPr wrap="none" anchor="ctr"/>
      <a:lstStyle>
        <a:defPPr algn="ctr"/>
      </a:lst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
    <a:dk1>
      <a:srgbClr val="04617B"/>
    </a:dk1>
    <a:lt1>
      <a:srgbClr val="FFFFFF"/>
    </a:lt1>
    <a:dk2>
      <a:srgbClr val="000000"/>
    </a:dk2>
    <a:lt2>
      <a:srgbClr val="DBF5F9"/>
    </a:lt2>
    <a:accent1>
      <a:srgbClr val="0F6FC6"/>
    </a:accent1>
    <a:accent2>
      <a:srgbClr val="009DD9"/>
    </a:accent2>
    <a:accent3>
      <a:srgbClr val="AAAAAA"/>
    </a:accent3>
    <a:accent4>
      <a:srgbClr val="DADADA"/>
    </a:accent4>
    <a:accent5>
      <a:srgbClr val="AABBDF"/>
    </a:accent5>
    <a:accent6>
      <a:srgbClr val="008EC4"/>
    </a:accent6>
    <a:hlink>
      <a:srgbClr val="E2D700"/>
    </a:hlink>
    <a:folHlink>
      <a:srgbClr val="85DFD0"/>
    </a:folHlink>
  </a:clrScheme>
</a:themeOverride>
</file>

<file path=ppt/theme/themeOverride2.xml><?xml version="1.0" encoding="utf-8"?>
<a:themeOverride xmlns:a="http://schemas.openxmlformats.org/drawingml/2006/main">
  <a:clrScheme name="">
    <a:dk1>
      <a:srgbClr val="04617B"/>
    </a:dk1>
    <a:lt1>
      <a:srgbClr val="FFFFFF"/>
    </a:lt1>
    <a:dk2>
      <a:srgbClr val="000000"/>
    </a:dk2>
    <a:lt2>
      <a:srgbClr val="DBF5F9"/>
    </a:lt2>
    <a:accent1>
      <a:srgbClr val="0F6FC6"/>
    </a:accent1>
    <a:accent2>
      <a:srgbClr val="009DD9"/>
    </a:accent2>
    <a:accent3>
      <a:srgbClr val="AAAAAA"/>
    </a:accent3>
    <a:accent4>
      <a:srgbClr val="DADADA"/>
    </a:accent4>
    <a:accent5>
      <a:srgbClr val="AABBDF"/>
    </a:accent5>
    <a:accent6>
      <a:srgbClr val="008EC4"/>
    </a:accent6>
    <a:hlink>
      <a:srgbClr val="E2D700"/>
    </a:hlink>
    <a:folHlink>
      <a:srgbClr val="85DFD0"/>
    </a:folHlink>
  </a:clrScheme>
</a:themeOverride>
</file>

<file path=ppt/theme/themeOverride3.xml><?xml version="1.0" encoding="utf-8"?>
<a:themeOverride xmlns:a="http://schemas.openxmlformats.org/drawingml/2006/main">
  <a:clrScheme name="">
    <a:dk1>
      <a:srgbClr val="04617B"/>
    </a:dk1>
    <a:lt1>
      <a:srgbClr val="FFFFFF"/>
    </a:lt1>
    <a:dk2>
      <a:srgbClr val="000000"/>
    </a:dk2>
    <a:lt2>
      <a:srgbClr val="DBF5F9"/>
    </a:lt2>
    <a:accent1>
      <a:srgbClr val="0F6FC6"/>
    </a:accent1>
    <a:accent2>
      <a:srgbClr val="009DD9"/>
    </a:accent2>
    <a:accent3>
      <a:srgbClr val="AAAAAA"/>
    </a:accent3>
    <a:accent4>
      <a:srgbClr val="DADADA"/>
    </a:accent4>
    <a:accent5>
      <a:srgbClr val="AABBDF"/>
    </a:accent5>
    <a:accent6>
      <a:srgbClr val="008EC4"/>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otalTime>0</TotalTime>
  <Words>6501</Words>
  <Application>WPS 演示</Application>
  <PresentationFormat>全屏显示(4:3)</PresentationFormat>
  <Paragraphs>176</Paragraphs>
  <Slides>48</Slides>
  <Notes>1</Notes>
  <HiddenSlides>0</HiddenSlides>
  <MMClips>0</MMClips>
  <ScaleCrop>false</ScaleCrop>
  <HeadingPairs>
    <vt:vector size="4" baseType="variant">
      <vt:variant>
        <vt:lpstr>主题</vt:lpstr>
      </vt:variant>
      <vt:variant>
        <vt:i4>1</vt:i4>
      </vt:variant>
      <vt:variant>
        <vt:lpstr>幻灯片标题</vt:lpstr>
      </vt:variant>
      <vt:variant>
        <vt:i4>48</vt:i4>
      </vt:variant>
    </vt:vector>
  </HeadingPairs>
  <TitlesOfParts>
    <vt:vector size="49" baseType="lpstr">
      <vt:lpstr>流畅</vt:lpstr>
      <vt:lpstr>                   配变台区 </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谢      谢！</vt:lpstr>
    </vt:vector>
  </TitlesOfParts>
  <Company>1</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配电网施工工艺</dc:title>
  <dc:creator>1</dc:creator>
  <cp:lastModifiedBy>微软用户</cp:lastModifiedBy>
  <cp:revision>57</cp:revision>
  <dcterms:created xsi:type="dcterms:W3CDTF">2019-01-14T08:50:00Z</dcterms:created>
  <dcterms:modified xsi:type="dcterms:W3CDTF">2021-09-03T13:28:53Z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